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76" r:id="rId5"/>
    <p:sldId id="264" r:id="rId6"/>
    <p:sldId id="265" r:id="rId7"/>
    <p:sldId id="266" r:id="rId8"/>
    <p:sldId id="277" r:id="rId9"/>
    <p:sldId id="267" r:id="rId10"/>
    <p:sldId id="278" r:id="rId11"/>
    <p:sldId id="279" r:id="rId12"/>
    <p:sldId id="269" r:id="rId13"/>
    <p:sldId id="270" r:id="rId14"/>
    <p:sldId id="271" r:id="rId15"/>
    <p:sldId id="259" r:id="rId16"/>
    <p:sldId id="260" r:id="rId17"/>
    <p:sldId id="274" r:id="rId18"/>
    <p:sldId id="283" r:id="rId19"/>
    <p:sldId id="275" r:id="rId20"/>
    <p:sldId id="272" r:id="rId21"/>
    <p:sldId id="280" r:id="rId22"/>
    <p:sldId id="281" r:id="rId23"/>
    <p:sldId id="282" r:id="rId24"/>
    <p:sldId id="284" r:id="rId25"/>
    <p:sldId id="285" r:id="rId26"/>
    <p:sldId id="273" r:id="rId2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D422"/>
    <a:srgbClr val="FF7C80"/>
    <a:srgbClr val="FF0066"/>
    <a:srgbClr val="CC0066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7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3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90849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45552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8615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1162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32846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9933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203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6854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79156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16797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54166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8DBA4-0E6E-43C6-8C6B-0172A90DEFC6}" type="datetimeFigureOut">
              <a:rPr lang="bg-BG" smtClean="0"/>
              <a:t>13.6.2025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755F7-0027-40F0-BDB8-94C71999AB7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1698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54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g"/><Relationship Id="rId7" Type="http://schemas.openxmlformats.org/officeDocument/2006/relationships/image" Target="../media/image74.jpe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g"/><Relationship Id="rId3" Type="http://schemas.openxmlformats.org/officeDocument/2006/relationships/image" Target="../media/image90.jpg"/><Relationship Id="rId7" Type="http://schemas.openxmlformats.org/officeDocument/2006/relationships/image" Target="../media/image94.jpe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1" y="64850"/>
            <a:ext cx="11895282" cy="6650743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-209863" y="251637"/>
            <a:ext cx="902407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5400" b="1" dirty="0" smtClean="0">
                <a:solidFill>
                  <a:srgbClr val="7030A0"/>
                </a:solidFill>
              </a:rPr>
              <a:t>ПРЕЗЕНТАЦИЯ</a:t>
            </a:r>
          </a:p>
          <a:p>
            <a:pPr algn="ctr"/>
            <a:r>
              <a:rPr lang="bg-BG" sz="3600" b="1" dirty="0" smtClean="0">
                <a:solidFill>
                  <a:srgbClr val="7030A0"/>
                </a:solidFill>
              </a:rPr>
              <a:t>НА </a:t>
            </a:r>
            <a:br>
              <a:rPr lang="bg-BG" sz="3600" b="1" dirty="0" smtClean="0">
                <a:solidFill>
                  <a:srgbClr val="7030A0"/>
                </a:solidFill>
              </a:rPr>
            </a:br>
            <a:r>
              <a:rPr lang="bg-BG" sz="3600" b="1" dirty="0" smtClean="0">
                <a:solidFill>
                  <a:srgbClr val="7030A0"/>
                </a:solidFill>
              </a:rPr>
              <a:t>ЧЕТВЪРТА ВЪЗРАСТОВА </a:t>
            </a:r>
            <a:r>
              <a:rPr lang="bg-BG" sz="3600" b="1" dirty="0" smtClean="0">
                <a:solidFill>
                  <a:srgbClr val="7030A0"/>
                </a:solidFill>
              </a:rPr>
              <a:t>ГРУПА „СЛЪНЧО“</a:t>
            </a:r>
            <a:br>
              <a:rPr lang="bg-BG" sz="3600" b="1" dirty="0" smtClean="0">
                <a:solidFill>
                  <a:srgbClr val="7030A0"/>
                </a:solidFill>
              </a:rPr>
            </a:br>
            <a:r>
              <a:rPr lang="bg-BG" sz="3600" b="1" dirty="0" smtClean="0">
                <a:solidFill>
                  <a:srgbClr val="7030A0"/>
                </a:solidFill>
              </a:rPr>
              <a:t>ЗА УЧЕБНАТА </a:t>
            </a:r>
            <a:r>
              <a:rPr lang="bg-BG" sz="3600" b="1" dirty="0" smtClean="0">
                <a:solidFill>
                  <a:srgbClr val="7030A0"/>
                </a:solidFill>
              </a:rPr>
              <a:t>2024-2025ГОДИНА</a:t>
            </a:r>
            <a:endParaRPr lang="bg-BG" sz="3600" b="1" dirty="0" smtClean="0">
              <a:solidFill>
                <a:srgbClr val="7030A0"/>
              </a:solidFill>
            </a:endParaRPr>
          </a:p>
          <a:p>
            <a:pPr algn="ctr"/>
            <a:endParaRPr lang="bg-BG" sz="2400" b="1" dirty="0">
              <a:solidFill>
                <a:srgbClr val="7030A0"/>
              </a:solidFill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389744" y="5515264"/>
            <a:ext cx="39124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7030A0"/>
                </a:solidFill>
              </a:rPr>
              <a:t>Изготвили:</a:t>
            </a:r>
            <a:br>
              <a:rPr lang="bg-BG" b="1" dirty="0" smtClean="0">
                <a:solidFill>
                  <a:srgbClr val="7030A0"/>
                </a:solidFill>
              </a:rPr>
            </a:br>
            <a:r>
              <a:rPr lang="bg-BG" b="1" dirty="0" smtClean="0">
                <a:solidFill>
                  <a:srgbClr val="7030A0"/>
                </a:solidFill>
              </a:rPr>
              <a:t>Даринка Василева, старши учител;</a:t>
            </a:r>
            <a:br>
              <a:rPr lang="bg-BG" b="1" dirty="0" smtClean="0">
                <a:solidFill>
                  <a:srgbClr val="7030A0"/>
                </a:solidFill>
              </a:rPr>
            </a:br>
            <a:r>
              <a:rPr lang="bg-BG" b="1" dirty="0" smtClean="0">
                <a:solidFill>
                  <a:srgbClr val="7030A0"/>
                </a:solidFill>
              </a:rPr>
              <a:t>Елица Тупова, старши учител.</a:t>
            </a:r>
            <a:br>
              <a:rPr lang="bg-BG" b="1" dirty="0" smtClean="0">
                <a:solidFill>
                  <a:srgbClr val="7030A0"/>
                </a:solidFill>
              </a:rPr>
            </a:br>
            <a:endParaRPr lang="bg-BG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924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/>
          <p:cNvSpPr txBox="1"/>
          <p:nvPr/>
        </p:nvSpPr>
        <p:spPr>
          <a:xfrm>
            <a:off x="512063" y="1307768"/>
            <a:ext cx="330098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rgbClr val="0070C0"/>
                </a:solidFill>
              </a:rPr>
              <a:t>Какво постигнахме?</a:t>
            </a:r>
          </a:p>
          <a:p>
            <a:r>
              <a:rPr lang="bg-BG" sz="3200" b="1" dirty="0">
                <a:solidFill>
                  <a:srgbClr val="0070C0"/>
                </a:solidFill>
              </a:rPr>
              <a:t/>
            </a:r>
            <a:br>
              <a:rPr lang="bg-BG" sz="3200" b="1" dirty="0">
                <a:solidFill>
                  <a:srgbClr val="0070C0"/>
                </a:solidFill>
              </a:rPr>
            </a:br>
            <a:r>
              <a:rPr lang="bg-BG" sz="2000" b="1" dirty="0" smtClean="0">
                <a:solidFill>
                  <a:srgbClr val="0070C0"/>
                </a:solidFill>
              </a:rPr>
              <a:t>-Изградено чувство за общност;</a:t>
            </a:r>
          </a:p>
          <a:p>
            <a:r>
              <a:rPr lang="bg-BG" sz="2000" b="1" dirty="0" smtClean="0">
                <a:solidFill>
                  <a:srgbClr val="0070C0"/>
                </a:solidFill>
              </a:rPr>
              <a:t>- Формирана увереност у децата;</a:t>
            </a:r>
          </a:p>
          <a:p>
            <a:r>
              <a:rPr lang="bg-BG" sz="2000" b="1" dirty="0" smtClean="0">
                <a:solidFill>
                  <a:srgbClr val="0070C0"/>
                </a:solidFill>
              </a:rPr>
              <a:t>- Развитие на волевото поведение и моториката;</a:t>
            </a:r>
            <a:br>
              <a:rPr lang="bg-BG" sz="2000" b="1" dirty="0" smtClean="0">
                <a:solidFill>
                  <a:srgbClr val="0070C0"/>
                </a:solidFill>
              </a:rPr>
            </a:br>
            <a:r>
              <a:rPr lang="bg-BG" sz="2000" b="1" dirty="0" smtClean="0">
                <a:solidFill>
                  <a:srgbClr val="0070C0"/>
                </a:solidFill>
              </a:rPr>
              <a:t>- Развитие на комуникативната компетентност.</a:t>
            </a:r>
            <a:endParaRPr lang="bg-BG" sz="2000" b="1" dirty="0">
              <a:solidFill>
                <a:srgbClr val="0070C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4" r="19021"/>
          <a:stretch/>
        </p:blipFill>
        <p:spPr>
          <a:xfrm>
            <a:off x="4133088" y="1200150"/>
            <a:ext cx="7547932" cy="489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08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05643" y="227013"/>
            <a:ext cx="340955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bg-BG" altLang="bg-BG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22204" y="2179570"/>
            <a:ext cx="1205209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През </a:t>
            </a:r>
            <a:r>
              <a:rPr lang="ru-RU" sz="1400" dirty="0" err="1" smtClean="0"/>
              <a:t>учебната</a:t>
            </a:r>
            <a:r>
              <a:rPr lang="ru-RU" sz="1400" dirty="0" smtClean="0"/>
              <a:t> 2024-2025 година постигнахме  </a:t>
            </a:r>
            <a:r>
              <a:rPr lang="ru-RU" sz="1400" dirty="0"/>
              <a:t>оптималното в социалното и познавателното развитие на децата за определения възрастов период.</a:t>
            </a:r>
          </a:p>
          <a:p>
            <a:r>
              <a:rPr lang="bg-BG" sz="1400" dirty="0" smtClean="0"/>
              <a:t>Успешно </a:t>
            </a:r>
            <a:r>
              <a:rPr lang="bg-BG" sz="1400" dirty="0"/>
              <a:t>реализирахме </a:t>
            </a:r>
            <a:r>
              <a:rPr lang="bg-BG" sz="1400" dirty="0" smtClean="0"/>
              <a:t> образователните и възпитателните задачи от годишното разпределение за четвърта възрастова група, както и разнообразие от  творчески, </a:t>
            </a:r>
            <a:r>
              <a:rPr lang="bg-BG" sz="1400" dirty="0"/>
              <a:t>интересни и забавни за децата дейности.</a:t>
            </a:r>
            <a:br>
              <a:rPr lang="bg-BG" sz="1400" dirty="0"/>
            </a:br>
            <a:r>
              <a:rPr lang="bg-BG" sz="1400" dirty="0" smtClean="0"/>
              <a:t/>
            </a:r>
            <a:br>
              <a:rPr lang="bg-BG" sz="1400" dirty="0" smtClean="0"/>
            </a:br>
            <a:r>
              <a:rPr lang="bg-BG" sz="1400" dirty="0" smtClean="0"/>
              <a:t>ОН: Български език и литература 17 деца се справят самостоятелно с решаването на поставените задачи, а 1 от децата се справя с помощ от учителя.</a:t>
            </a:r>
            <a:br>
              <a:rPr lang="bg-BG" sz="1400" dirty="0" smtClean="0"/>
            </a:br>
            <a:r>
              <a:rPr lang="bg-BG" sz="1400" dirty="0"/>
              <a:t/>
            </a:r>
            <a:br>
              <a:rPr lang="bg-BG" sz="1400" dirty="0"/>
            </a:br>
            <a:r>
              <a:rPr lang="bg-BG" sz="1400" dirty="0" smtClean="0"/>
              <a:t>ОН: Математика - 17 </a:t>
            </a:r>
            <a:r>
              <a:rPr lang="bg-BG" sz="1400" dirty="0"/>
              <a:t>деца се справят самостоятелно с решаването на поставените </a:t>
            </a:r>
            <a:r>
              <a:rPr lang="bg-BG" sz="1400" dirty="0" smtClean="0"/>
              <a:t>задачи, </a:t>
            </a:r>
            <a:r>
              <a:rPr lang="bg-BG" sz="1400" dirty="0"/>
              <a:t>а 1</a:t>
            </a:r>
            <a:r>
              <a:rPr lang="bg-BG" sz="1400" dirty="0" smtClean="0"/>
              <a:t> </a:t>
            </a:r>
            <a:r>
              <a:rPr lang="bg-BG" sz="1400" dirty="0"/>
              <a:t>от децата се </a:t>
            </a:r>
            <a:r>
              <a:rPr lang="bg-BG" sz="1400" dirty="0" smtClean="0"/>
              <a:t>справя </a:t>
            </a:r>
            <a:r>
              <a:rPr lang="bg-BG" sz="1400" dirty="0"/>
              <a:t>с помощ от учителя.</a:t>
            </a:r>
            <a:br>
              <a:rPr lang="bg-BG" sz="1400" dirty="0"/>
            </a:br>
            <a:r>
              <a:rPr lang="bg-BG" sz="1400" dirty="0" smtClean="0"/>
              <a:t/>
            </a:r>
            <a:br>
              <a:rPr lang="bg-BG" sz="1400" dirty="0" smtClean="0"/>
            </a:br>
            <a:r>
              <a:rPr lang="bg-BG" sz="1400" dirty="0" smtClean="0"/>
              <a:t>ОН: Околен свят - 17 </a:t>
            </a:r>
            <a:r>
              <a:rPr lang="bg-BG" sz="1400" dirty="0"/>
              <a:t>деца се справят самостоятелно с решаването на поставените задачи, 1</a:t>
            </a:r>
            <a:r>
              <a:rPr lang="bg-BG" sz="1400" dirty="0" smtClean="0"/>
              <a:t> дете </a:t>
            </a:r>
            <a:r>
              <a:rPr lang="bg-BG" sz="1400" dirty="0">
                <a:solidFill>
                  <a:prstClr val="black"/>
                </a:solidFill>
              </a:rPr>
              <a:t>справя с помощ от учителя.</a:t>
            </a:r>
            <a:br>
              <a:rPr lang="bg-BG" sz="1400" dirty="0">
                <a:solidFill>
                  <a:prstClr val="black"/>
                </a:solidFill>
              </a:rPr>
            </a:br>
            <a:r>
              <a:rPr lang="bg-BG" sz="1400" dirty="0" smtClean="0"/>
              <a:t/>
            </a:r>
            <a:br>
              <a:rPr lang="bg-BG" sz="1400" dirty="0" smtClean="0"/>
            </a:br>
            <a:r>
              <a:rPr lang="bg-BG" sz="1400" dirty="0" smtClean="0"/>
              <a:t>ОН: Изобразително изкуство - 17 </a:t>
            </a:r>
            <a:r>
              <a:rPr lang="bg-BG" sz="1400" dirty="0"/>
              <a:t>деца се справят самостоятелно с решаването на поставените </a:t>
            </a:r>
            <a:r>
              <a:rPr lang="bg-BG" sz="1400" dirty="0" smtClean="0"/>
              <a:t>задачи, </a:t>
            </a:r>
            <a:r>
              <a:rPr lang="bg-BG" sz="1400" dirty="0"/>
              <a:t>а 1</a:t>
            </a:r>
            <a:r>
              <a:rPr lang="bg-BG" sz="1400" dirty="0" smtClean="0"/>
              <a:t> </a:t>
            </a:r>
            <a:r>
              <a:rPr lang="bg-BG" sz="1400" dirty="0"/>
              <a:t>от децата се </a:t>
            </a:r>
            <a:r>
              <a:rPr lang="bg-BG" sz="1400" dirty="0" smtClean="0"/>
              <a:t>справя </a:t>
            </a:r>
            <a:r>
              <a:rPr lang="bg-BG" sz="1400" dirty="0"/>
              <a:t>с помощ от учителя</a:t>
            </a:r>
            <a:r>
              <a:rPr lang="bg-BG" sz="1400" dirty="0" smtClean="0"/>
              <a:t>.</a:t>
            </a:r>
            <a:br>
              <a:rPr lang="bg-BG" sz="1400" dirty="0" smtClean="0"/>
            </a:br>
            <a:r>
              <a:rPr lang="bg-BG" sz="1400" dirty="0" smtClean="0"/>
              <a:t/>
            </a:r>
            <a:br>
              <a:rPr lang="bg-BG" sz="1400" dirty="0" smtClean="0"/>
            </a:br>
            <a:r>
              <a:rPr lang="bg-BG" sz="1400" dirty="0" smtClean="0"/>
              <a:t>ОН: Конструиране и технологии – 17 деца </a:t>
            </a:r>
            <a:r>
              <a:rPr lang="bg-BG" sz="1400" dirty="0"/>
              <a:t>се справят самостоятелно с решаването на поставените задачи, справя с помощ от учителя.</a:t>
            </a:r>
            <a:br>
              <a:rPr lang="bg-BG" sz="1400" dirty="0"/>
            </a:br>
            <a:r>
              <a:rPr lang="bg-BG" sz="1400" dirty="0" smtClean="0"/>
              <a:t/>
            </a:r>
            <a:br>
              <a:rPr lang="bg-BG" sz="1400" dirty="0" smtClean="0"/>
            </a:br>
            <a:r>
              <a:rPr lang="bg-BG" sz="1400" dirty="0" smtClean="0"/>
              <a:t>ОН: Физическа култура - 17 </a:t>
            </a:r>
            <a:r>
              <a:rPr lang="bg-BG" sz="1400" dirty="0"/>
              <a:t>деца се справят самостоятелно с решаването на поставените задачи, </a:t>
            </a:r>
            <a:r>
              <a:rPr lang="bg-BG" sz="1400" dirty="0" smtClean="0"/>
              <a:t>а 1 </a:t>
            </a:r>
            <a:r>
              <a:rPr lang="bg-BG" sz="1400" dirty="0"/>
              <a:t>от децата се </a:t>
            </a:r>
            <a:r>
              <a:rPr lang="bg-BG" sz="1400" dirty="0" smtClean="0"/>
              <a:t>справя </a:t>
            </a:r>
            <a:r>
              <a:rPr lang="bg-BG" sz="1400" dirty="0"/>
              <a:t>с помощ от учителя</a:t>
            </a:r>
            <a:r>
              <a:rPr lang="bg-BG" sz="1400" dirty="0" smtClean="0"/>
              <a:t>.</a:t>
            </a:r>
          </a:p>
          <a:p>
            <a:endParaRPr lang="bg-BG" sz="1400" dirty="0"/>
          </a:p>
          <a:p>
            <a:r>
              <a:rPr lang="bg-BG" sz="1400" dirty="0" smtClean="0"/>
              <a:t>ОН: Музика </a:t>
            </a:r>
            <a:r>
              <a:rPr lang="bg-BG" sz="1400" dirty="0"/>
              <a:t>- 17 деца се справят самостоятелно с решаването на поставените задачи, а 1 от децата се справя с помощ от учителя.</a:t>
            </a:r>
          </a:p>
          <a:p>
            <a:endParaRPr lang="bg-BG" sz="1400" dirty="0"/>
          </a:p>
          <a:p>
            <a:r>
              <a:rPr lang="bg-BG" sz="1400" dirty="0"/>
              <a:t/>
            </a:r>
            <a:br>
              <a:rPr lang="bg-BG" sz="1400" dirty="0"/>
            </a:br>
            <a:r>
              <a:rPr lang="bg-BG" dirty="0"/>
              <a:t/>
            </a:r>
            <a:br>
              <a:rPr lang="bg-BG" dirty="0"/>
            </a:b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2645664" y="75759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Четвърта възрастова група</a:t>
            </a:r>
            <a:br>
              <a:rPr lang="bg-BG" altLang="bg-BG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altLang="bg-BG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изходно ниво,2024-2025 учебна година</a:t>
            </a:r>
            <a:endParaRPr lang="bg-BG" altLang="bg-BG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045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410522"/>
              </p:ext>
            </p:extLst>
          </p:nvPr>
        </p:nvGraphicFramePr>
        <p:xfrm>
          <a:off x="1207008" y="1426463"/>
          <a:ext cx="9592057" cy="5074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9150">
                  <a:extLst>
                    <a:ext uri="{9D8B030D-6E8A-4147-A177-3AD203B41FA5}">
                      <a16:colId xmlns:a16="http://schemas.microsoft.com/office/drawing/2014/main" val="3364125085"/>
                    </a:ext>
                  </a:extLst>
                </a:gridCol>
                <a:gridCol w="2320702">
                  <a:extLst>
                    <a:ext uri="{9D8B030D-6E8A-4147-A177-3AD203B41FA5}">
                      <a16:colId xmlns:a16="http://schemas.microsoft.com/office/drawing/2014/main" val="170235823"/>
                    </a:ext>
                  </a:extLst>
                </a:gridCol>
                <a:gridCol w="2180129">
                  <a:extLst>
                    <a:ext uri="{9D8B030D-6E8A-4147-A177-3AD203B41FA5}">
                      <a16:colId xmlns:a16="http://schemas.microsoft.com/office/drawing/2014/main" val="465212475"/>
                    </a:ext>
                  </a:extLst>
                </a:gridCol>
                <a:gridCol w="2212076">
                  <a:extLst>
                    <a:ext uri="{9D8B030D-6E8A-4147-A177-3AD203B41FA5}">
                      <a16:colId xmlns:a16="http://schemas.microsoft.com/office/drawing/2014/main" val="3185984833"/>
                    </a:ext>
                  </a:extLst>
                </a:gridCol>
              </a:tblGrid>
              <a:tr h="263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Направление/Оценка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Висока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Средна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Ниска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3822317"/>
                  </a:ext>
                </a:extLst>
              </a:tr>
              <a:tr h="687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Български език и литература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 dirty="0">
                          <a:effectLst/>
                        </a:rPr>
                        <a:t>17 деца- 95</a:t>
                      </a:r>
                      <a:r>
                        <a:rPr lang="en-US" sz="1200" dirty="0">
                          <a:effectLst/>
                        </a:rPr>
                        <a:t>%</a:t>
                      </a:r>
                      <a:endParaRPr lang="bg-BG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 dirty="0">
                          <a:effectLst/>
                        </a:rPr>
                        <a:t> 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------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 дете - 5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553588"/>
                  </a:ext>
                </a:extLst>
              </a:tr>
              <a:tr h="687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Математика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17 деца- 95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--------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 дете - 5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5898541"/>
                  </a:ext>
                </a:extLst>
              </a:tr>
              <a:tr h="687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Околен свят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17 деца- 95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--------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 дете - 5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0341056"/>
                  </a:ext>
                </a:extLst>
              </a:tr>
              <a:tr h="687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Изобразително изкуство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17 деца- 95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--------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 дете - 5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5270943"/>
                  </a:ext>
                </a:extLst>
              </a:tr>
              <a:tr h="687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Конструиране и технологии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17 деца-95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---------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 дете - 5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3030775"/>
                  </a:ext>
                </a:extLst>
              </a:tr>
              <a:tr h="687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Физическа култура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17 деца- 95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---------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 дете - 5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6306772"/>
                  </a:ext>
                </a:extLst>
              </a:tr>
              <a:tr h="687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Музика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17 деца- 95</a:t>
                      </a:r>
                      <a:r>
                        <a:rPr lang="en-US" sz="1200">
                          <a:effectLst/>
                        </a:rPr>
                        <a:t>%</a:t>
                      </a:r>
                      <a:endParaRPr lang="bg-BG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 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>
                          <a:effectLst/>
                        </a:rPr>
                        <a:t>----------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bg-BG" sz="1200" dirty="0">
                          <a:effectLst/>
                        </a:rPr>
                        <a:t>1 дете - 5</a:t>
                      </a:r>
                      <a:r>
                        <a:rPr lang="en-US" sz="1200" dirty="0">
                          <a:effectLst/>
                        </a:rPr>
                        <a:t>%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2357997"/>
                  </a:ext>
                </a:extLst>
              </a:tr>
            </a:tbl>
          </a:graphicData>
        </a:graphic>
      </p:graphicFrame>
      <p:sp>
        <p:nvSpPr>
          <p:cNvPr id="3" name="Правоъгълник 2"/>
          <p:cNvSpPr/>
          <p:nvPr/>
        </p:nvSpPr>
        <p:spPr>
          <a:xfrm>
            <a:off x="2508504" y="439133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altLang="bg-BG" sz="1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altLang="bg-BG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Четвърта възрастова </a:t>
            </a:r>
            <a:r>
              <a:rPr lang="bg-BG" altLang="bg-BG" sz="1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група</a:t>
            </a:r>
            <a:br>
              <a:rPr lang="bg-BG" altLang="bg-BG" sz="1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altLang="bg-BG" sz="1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изходно </a:t>
            </a:r>
            <a:r>
              <a:rPr lang="bg-BG" altLang="bg-BG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ниво,2024-2025 учебна </a:t>
            </a:r>
            <a:r>
              <a:rPr lang="bg-BG" altLang="bg-BG" sz="1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година</a:t>
            </a:r>
            <a:endParaRPr lang="bg-BG" altLang="bg-BG" sz="16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212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ово поле 5"/>
          <p:cNvSpPr txBox="1"/>
          <p:nvPr/>
        </p:nvSpPr>
        <p:spPr>
          <a:xfrm>
            <a:off x="939017" y="386203"/>
            <a:ext cx="462694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rgbClr val="CC0066"/>
                </a:solidFill>
              </a:rPr>
              <a:t>БЪЛГАРСКИ ЕЗИК И ЛИТЕРАТУРА</a:t>
            </a:r>
            <a:br>
              <a:rPr lang="bg-BG" b="1" dirty="0" smtClean="0">
                <a:solidFill>
                  <a:srgbClr val="CC0066"/>
                </a:solidFill>
              </a:rPr>
            </a:br>
            <a:endParaRPr lang="bg-BG" b="1" dirty="0" smtClean="0">
              <a:solidFill>
                <a:srgbClr val="CC0066"/>
              </a:solidFill>
            </a:endParaRPr>
          </a:p>
          <a:p>
            <a:r>
              <a:rPr lang="bg-BG" b="1" dirty="0" smtClean="0">
                <a:solidFill>
                  <a:srgbClr val="CC0066"/>
                </a:solidFill>
              </a:rPr>
              <a:t>Постигнахме:</a:t>
            </a:r>
            <a:r>
              <a:rPr lang="bg-BG" b="1" dirty="0" smtClean="0"/>
              <a:t/>
            </a:r>
            <a:br>
              <a:rPr lang="bg-BG" b="1" dirty="0" smtClean="0"/>
            </a:br>
            <a:r>
              <a:rPr lang="bg-BG" sz="1600" dirty="0" smtClean="0">
                <a:solidFill>
                  <a:srgbClr val="FF7C80"/>
                </a:solidFill>
              </a:rPr>
              <a:t>- обогатяване и активизиране на детския речник;</a:t>
            </a:r>
            <a:br>
              <a:rPr lang="bg-BG" sz="1600" dirty="0" smtClean="0">
                <a:solidFill>
                  <a:srgbClr val="FF7C80"/>
                </a:solidFill>
              </a:rPr>
            </a:br>
            <a:r>
              <a:rPr lang="bg-BG" sz="1600" dirty="0" smtClean="0">
                <a:solidFill>
                  <a:srgbClr val="FF7C80"/>
                </a:solidFill>
              </a:rPr>
              <a:t>-</a:t>
            </a:r>
            <a:r>
              <a:rPr lang="ru-RU" sz="1600" dirty="0" smtClean="0">
                <a:solidFill>
                  <a:srgbClr val="FF7C80"/>
                </a:solidFill>
              </a:rPr>
              <a:t>Развито </a:t>
            </a:r>
            <a:r>
              <a:rPr lang="ru-RU" sz="1600" dirty="0" err="1" smtClean="0">
                <a:solidFill>
                  <a:srgbClr val="FF7C80"/>
                </a:solidFill>
              </a:rPr>
              <a:t>въображение</a:t>
            </a:r>
            <a:r>
              <a:rPr lang="ru-RU" sz="1600" dirty="0" smtClean="0">
                <a:solidFill>
                  <a:srgbClr val="FF7C80"/>
                </a:solidFill>
              </a:rPr>
              <a:t> и творчески способности;</a:t>
            </a:r>
            <a:r>
              <a:rPr lang="bg-BG" sz="1600" dirty="0" smtClean="0">
                <a:solidFill>
                  <a:srgbClr val="FF7C80"/>
                </a:solidFill>
              </a:rPr>
              <a:t/>
            </a:r>
            <a:br>
              <a:rPr lang="bg-BG" sz="1600" dirty="0" smtClean="0">
                <a:solidFill>
                  <a:srgbClr val="FF7C80"/>
                </a:solidFill>
              </a:rPr>
            </a:br>
            <a:r>
              <a:rPr lang="bg-BG" sz="1600" dirty="0" smtClean="0">
                <a:solidFill>
                  <a:srgbClr val="FF7C80"/>
                </a:solidFill>
              </a:rPr>
              <a:t>- обогатяване на езиковия опит;</a:t>
            </a:r>
            <a:br>
              <a:rPr lang="bg-BG" sz="1600" dirty="0" smtClean="0">
                <a:solidFill>
                  <a:srgbClr val="FF7C80"/>
                </a:solidFill>
              </a:rPr>
            </a:br>
            <a:r>
              <a:rPr lang="bg-BG" sz="1600" dirty="0" smtClean="0">
                <a:solidFill>
                  <a:srgbClr val="FF7C80"/>
                </a:solidFill>
              </a:rPr>
              <a:t>- стимулиране на детското словотворчество.</a:t>
            </a:r>
            <a:endParaRPr lang="bg-BG" sz="1600" dirty="0">
              <a:solidFill>
                <a:srgbClr val="FF7C80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491" y="2468878"/>
            <a:ext cx="2745973" cy="397702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45" y="2468879"/>
            <a:ext cx="2932079" cy="397702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" r="11289"/>
          <a:stretch/>
        </p:blipFill>
        <p:spPr>
          <a:xfrm>
            <a:off x="6130030" y="685073"/>
            <a:ext cx="5958337" cy="576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32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/>
          <p:cNvSpPr txBox="1"/>
          <p:nvPr/>
        </p:nvSpPr>
        <p:spPr>
          <a:xfrm>
            <a:off x="2059893" y="483762"/>
            <a:ext cx="32646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rgbClr val="00B0F0"/>
                </a:solidFill>
              </a:rPr>
              <a:t>Игри любими със </a:t>
            </a:r>
            <a:r>
              <a:rPr lang="bg-BG" sz="2800" b="1" dirty="0">
                <a:solidFill>
                  <a:srgbClr val="00B0F0"/>
                </a:solidFill>
              </a:rPr>
              <a:t>с</a:t>
            </a:r>
            <a:r>
              <a:rPr lang="bg-BG" sz="2800" b="1" dirty="0" smtClean="0">
                <a:solidFill>
                  <a:srgbClr val="00B0F0"/>
                </a:solidFill>
              </a:rPr>
              <a:t>тихчета, приказки и рими.</a:t>
            </a:r>
            <a:endParaRPr lang="bg-BG" sz="2800" b="1" dirty="0">
              <a:solidFill>
                <a:srgbClr val="00B0F0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64" y="2020824"/>
            <a:ext cx="6327648" cy="4745736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826" y="195405"/>
            <a:ext cx="4924044" cy="656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438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/>
          <p:cNvSpPr txBox="1"/>
          <p:nvPr/>
        </p:nvSpPr>
        <p:spPr>
          <a:xfrm>
            <a:off x="3621200" y="580986"/>
            <a:ext cx="500050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</a:rPr>
              <a:t>МАТЕМАТИКА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bg-BG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bg-BG" sz="1600" dirty="0" smtClean="0">
                <a:solidFill>
                  <a:srgbClr val="002060"/>
                </a:solidFill>
              </a:rPr>
              <a:t>Постигнахме:</a:t>
            </a:r>
            <a:r>
              <a:rPr lang="bg-BG" sz="1600" dirty="0" smtClean="0"/>
              <a:t/>
            </a:r>
            <a:br>
              <a:rPr lang="bg-BG" sz="1600" dirty="0" smtClean="0"/>
            </a:br>
            <a:r>
              <a:rPr lang="bg-BG" sz="1600" dirty="0" smtClean="0">
                <a:solidFill>
                  <a:srgbClr val="0070C0"/>
                </a:solidFill>
              </a:rPr>
              <a:t>- Развитие на математическите компетентности;</a:t>
            </a:r>
            <a:br>
              <a:rPr lang="bg-BG" sz="1600" dirty="0" smtClean="0">
                <a:solidFill>
                  <a:srgbClr val="0070C0"/>
                </a:solidFill>
              </a:rPr>
            </a:br>
            <a:r>
              <a:rPr lang="bg-BG" sz="1600" dirty="0" smtClean="0">
                <a:solidFill>
                  <a:srgbClr val="0070C0"/>
                </a:solidFill>
              </a:rPr>
              <a:t>- Овладяване на действия с по-висока степен на обобщеност;</a:t>
            </a:r>
            <a:br>
              <a:rPr lang="bg-BG" sz="1600" dirty="0" smtClean="0">
                <a:solidFill>
                  <a:srgbClr val="0070C0"/>
                </a:solidFill>
              </a:rPr>
            </a:br>
            <a:r>
              <a:rPr lang="bg-BG" sz="1600" dirty="0" smtClean="0">
                <a:solidFill>
                  <a:srgbClr val="0070C0"/>
                </a:solidFill>
              </a:rPr>
              <a:t>- Развитие на уменията за пространствено и времево ориентиране;</a:t>
            </a:r>
            <a:br>
              <a:rPr lang="bg-BG" sz="1600" dirty="0" smtClean="0">
                <a:solidFill>
                  <a:srgbClr val="0070C0"/>
                </a:solidFill>
              </a:rPr>
            </a:br>
            <a:r>
              <a:rPr lang="bg-BG" sz="1600" dirty="0" smtClean="0">
                <a:solidFill>
                  <a:srgbClr val="0070C0"/>
                </a:solidFill>
              </a:rPr>
              <a:t>- Умения за практическо обследване на обект.</a:t>
            </a:r>
            <a:endParaRPr lang="bg-BG" sz="1600" dirty="0">
              <a:solidFill>
                <a:srgbClr val="0070C0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0" y="3758460"/>
            <a:ext cx="3879920" cy="290994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62" y="196938"/>
            <a:ext cx="2529478" cy="337263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94" y="3758460"/>
            <a:ext cx="3879920" cy="290994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52" y="3758460"/>
            <a:ext cx="3925640" cy="294423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522" y="196938"/>
            <a:ext cx="2373630" cy="326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5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8" y="529982"/>
            <a:ext cx="3974592" cy="298094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39" y="3767328"/>
            <a:ext cx="3955721" cy="290779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727" y="529982"/>
            <a:ext cx="7421337" cy="614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29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3980283" y="689247"/>
            <a:ext cx="37035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rgbClr val="800080"/>
                </a:solidFill>
              </a:rPr>
              <a:t>ОКОЛЕН СВЯТ</a:t>
            </a:r>
            <a:br>
              <a:rPr lang="bg-BG" b="1" dirty="0" smtClean="0">
                <a:solidFill>
                  <a:srgbClr val="800080"/>
                </a:solidFill>
              </a:rPr>
            </a:br>
            <a:endParaRPr lang="bg-BG" b="1" dirty="0" smtClean="0">
              <a:solidFill>
                <a:srgbClr val="800080"/>
              </a:solidFill>
            </a:endParaRPr>
          </a:p>
          <a:p>
            <a:r>
              <a:rPr lang="bg-BG" sz="1600" dirty="0" smtClean="0">
                <a:solidFill>
                  <a:srgbClr val="7030A0"/>
                </a:solidFill>
              </a:rPr>
              <a:t>Постигнахме:</a:t>
            </a:r>
            <a:br>
              <a:rPr lang="bg-BG" sz="1600" dirty="0" smtClean="0">
                <a:solidFill>
                  <a:srgbClr val="7030A0"/>
                </a:solidFill>
              </a:rPr>
            </a:br>
            <a:r>
              <a:rPr lang="bg-BG" sz="1600" dirty="0" smtClean="0">
                <a:solidFill>
                  <a:srgbClr val="7030A0"/>
                </a:solidFill>
              </a:rPr>
              <a:t>-Развити когнитивни умения за опознаване на света;</a:t>
            </a:r>
            <a:br>
              <a:rPr lang="bg-BG" sz="1600" dirty="0" smtClean="0">
                <a:solidFill>
                  <a:srgbClr val="7030A0"/>
                </a:solidFill>
              </a:rPr>
            </a:br>
            <a:r>
              <a:rPr lang="bg-BG" sz="1600" dirty="0" smtClean="0">
                <a:solidFill>
                  <a:srgbClr val="7030A0"/>
                </a:solidFill>
              </a:rPr>
              <a:t>- Увереност в собствените възможности;</a:t>
            </a:r>
            <a:br>
              <a:rPr lang="bg-BG" sz="1600" dirty="0" smtClean="0">
                <a:solidFill>
                  <a:srgbClr val="7030A0"/>
                </a:solidFill>
              </a:rPr>
            </a:br>
            <a:r>
              <a:rPr lang="bg-BG" sz="1600" dirty="0" smtClean="0">
                <a:solidFill>
                  <a:srgbClr val="7030A0"/>
                </a:solidFill>
              </a:rPr>
              <a:t>- Умения за търсене и откриване на закономерности в света около себе си.</a:t>
            </a:r>
            <a:endParaRPr lang="bg-BG" sz="1600" dirty="0">
              <a:solidFill>
                <a:srgbClr val="7030A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3" y="320040"/>
            <a:ext cx="3816096" cy="286207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84" y="189738"/>
            <a:ext cx="4243003" cy="318225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89" y="3648456"/>
            <a:ext cx="3657600" cy="27432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218" y="3048000"/>
            <a:ext cx="2766822" cy="368909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34"/>
          <a:stretch/>
        </p:blipFill>
        <p:spPr>
          <a:xfrm>
            <a:off x="7340156" y="3648456"/>
            <a:ext cx="2305826" cy="293319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8" b="41200"/>
          <a:stretch/>
        </p:blipFill>
        <p:spPr>
          <a:xfrm>
            <a:off x="9645982" y="3648456"/>
            <a:ext cx="2414954" cy="293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51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472" y="195458"/>
            <a:ext cx="5198579" cy="3548888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5" b="12851"/>
          <a:stretch/>
        </p:blipFill>
        <p:spPr>
          <a:xfrm>
            <a:off x="5939134" y="3879964"/>
            <a:ext cx="4073545" cy="2839533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030" y="3879964"/>
            <a:ext cx="3599305" cy="283953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683" y="195458"/>
            <a:ext cx="1555394" cy="354888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13"/>
          <a:stretch/>
        </p:blipFill>
        <p:spPr>
          <a:xfrm>
            <a:off x="254377" y="195458"/>
            <a:ext cx="3563306" cy="354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25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" t="27062" r="8119" b="10052"/>
          <a:stretch/>
        </p:blipFill>
        <p:spPr>
          <a:xfrm>
            <a:off x="123025" y="162913"/>
            <a:ext cx="4525969" cy="2786169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0" t="15334" r="900" b="265"/>
          <a:stretch/>
        </p:blipFill>
        <p:spPr>
          <a:xfrm>
            <a:off x="4648994" y="1538129"/>
            <a:ext cx="2304570" cy="437638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" t="16368" r="-191" b="256"/>
          <a:stretch/>
        </p:blipFill>
        <p:spPr>
          <a:xfrm>
            <a:off x="7101952" y="3264408"/>
            <a:ext cx="4986416" cy="340711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44"/>
          <a:stretch/>
        </p:blipFill>
        <p:spPr>
          <a:xfrm>
            <a:off x="7037944" y="127176"/>
            <a:ext cx="4986416" cy="282190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67" y="3264408"/>
            <a:ext cx="4362339" cy="340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70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9317372" y="47154"/>
            <a:ext cx="27801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  <a:t>ИЗОБРАЗИТЕЛНО ИЗКУСТВО</a:t>
            </a:r>
          </a:p>
          <a:p>
            <a: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  <a:t>Постигнахме:</a:t>
            </a:r>
            <a:b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bg-BG" b="1" dirty="0" smtClean="0"/>
              <a:t/>
            </a:r>
            <a:br>
              <a:rPr lang="bg-BG" b="1" dirty="0" smtClean="0"/>
            </a:br>
            <a:r>
              <a:rPr lang="bg-BG" sz="1600" dirty="0" smtClean="0">
                <a:solidFill>
                  <a:srgbClr val="00B050"/>
                </a:solidFill>
              </a:rPr>
              <a:t>- Изобразителна грамотност – обогатени, конкретизирани и диференцирани образни представи;</a:t>
            </a:r>
            <a:br>
              <a:rPr lang="bg-BG" sz="1600" dirty="0" smtClean="0">
                <a:solidFill>
                  <a:srgbClr val="00B050"/>
                </a:solidFill>
              </a:rPr>
            </a:br>
            <a:r>
              <a:rPr lang="bg-BG" sz="1600" dirty="0" smtClean="0">
                <a:solidFill>
                  <a:srgbClr val="00B050"/>
                </a:solidFill>
              </a:rPr>
              <a:t>- Увереност в използването на усвоените умения и техники;</a:t>
            </a:r>
            <a:r>
              <a:rPr lang="bg-BG" sz="1600" dirty="0">
                <a:solidFill>
                  <a:srgbClr val="00B050"/>
                </a:solidFill>
              </a:rPr>
              <a:t/>
            </a:r>
            <a:br>
              <a:rPr lang="bg-BG" sz="1600" dirty="0">
                <a:solidFill>
                  <a:srgbClr val="00B050"/>
                </a:solidFill>
              </a:rPr>
            </a:br>
            <a:r>
              <a:rPr lang="bg-BG" sz="1600" dirty="0" smtClean="0">
                <a:solidFill>
                  <a:srgbClr val="00B050"/>
                </a:solidFill>
              </a:rPr>
              <a:t>- </a:t>
            </a:r>
            <a:r>
              <a:rPr lang="bg-BG" sz="1600" dirty="0">
                <a:solidFill>
                  <a:srgbClr val="00B050"/>
                </a:solidFill>
              </a:rPr>
              <a:t>У</a:t>
            </a:r>
            <a:r>
              <a:rPr lang="bg-BG" sz="1600" dirty="0" smtClean="0">
                <a:solidFill>
                  <a:srgbClr val="00B050"/>
                </a:solidFill>
              </a:rPr>
              <a:t>мения </a:t>
            </a:r>
            <a:r>
              <a:rPr lang="bg-BG" sz="1600" dirty="0" smtClean="0">
                <a:solidFill>
                  <a:srgbClr val="00B050"/>
                </a:solidFill>
              </a:rPr>
              <a:t>за работа в екип.</a:t>
            </a:r>
            <a:endParaRPr lang="bg-BG" sz="1600" dirty="0">
              <a:solidFill>
                <a:srgbClr val="00B05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268" y="237740"/>
            <a:ext cx="3372542" cy="2979511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74" y="237742"/>
            <a:ext cx="2234634" cy="297951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904" y="3326130"/>
            <a:ext cx="4828032" cy="328498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" r="19454" b="6797"/>
          <a:stretch/>
        </p:blipFill>
        <p:spPr>
          <a:xfrm>
            <a:off x="493775" y="3334826"/>
            <a:ext cx="4988061" cy="327628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7" r="3787"/>
          <a:stretch/>
        </p:blipFill>
        <p:spPr>
          <a:xfrm>
            <a:off x="128016" y="237740"/>
            <a:ext cx="3289665" cy="297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56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54886" y="3671763"/>
            <a:ext cx="342378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rgbClr val="CC0066"/>
                </a:solidFill>
              </a:rPr>
              <a:t>КОНСТРУИРАНЕ И ТЕХНОЛОГИИ</a:t>
            </a:r>
            <a:br>
              <a:rPr lang="bg-BG" b="1" dirty="0" smtClean="0">
                <a:solidFill>
                  <a:srgbClr val="CC0066"/>
                </a:solidFill>
              </a:rPr>
            </a:br>
            <a:endParaRPr lang="bg-BG" b="1" dirty="0" smtClean="0">
              <a:solidFill>
                <a:srgbClr val="CC0066"/>
              </a:solidFill>
            </a:endParaRPr>
          </a:p>
          <a:p>
            <a:r>
              <a:rPr lang="bg-BG" sz="1600" dirty="0" smtClean="0">
                <a:solidFill>
                  <a:srgbClr val="FF7C80"/>
                </a:solidFill>
              </a:rPr>
              <a:t>Постигнахме:</a:t>
            </a:r>
            <a:br>
              <a:rPr lang="bg-BG" sz="1600" dirty="0" smtClean="0">
                <a:solidFill>
                  <a:srgbClr val="FF7C80"/>
                </a:solidFill>
              </a:rPr>
            </a:br>
            <a:r>
              <a:rPr lang="bg-BG" sz="1600" dirty="0" smtClean="0">
                <a:solidFill>
                  <a:srgbClr val="FF7C80"/>
                </a:solidFill>
              </a:rPr>
              <a:t>- Инициативност, самостоятелност, предприемчивост, планиране, комбинативност, екипност в дейността;</a:t>
            </a:r>
            <a:br>
              <a:rPr lang="bg-BG" sz="1600" dirty="0" smtClean="0">
                <a:solidFill>
                  <a:srgbClr val="FF7C80"/>
                </a:solidFill>
              </a:rPr>
            </a:br>
            <a:r>
              <a:rPr lang="bg-BG" sz="1600" dirty="0" smtClean="0">
                <a:solidFill>
                  <a:srgbClr val="FF7C80"/>
                </a:solidFill>
              </a:rPr>
              <a:t>- Обогатени знания за различните видове материали и техники на работа;</a:t>
            </a:r>
            <a:br>
              <a:rPr lang="bg-BG" sz="1600" dirty="0" smtClean="0">
                <a:solidFill>
                  <a:srgbClr val="FF7C80"/>
                </a:solidFill>
              </a:rPr>
            </a:br>
            <a:r>
              <a:rPr lang="bg-BG" sz="1600" dirty="0" smtClean="0">
                <a:solidFill>
                  <a:srgbClr val="FF7C80"/>
                </a:solidFill>
              </a:rPr>
              <a:t>- Разширени знания за устройствата за комуникация и информация.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63"/>
          <a:stretch/>
        </p:blipFill>
        <p:spPr>
          <a:xfrm>
            <a:off x="438912" y="104769"/>
            <a:ext cx="5376672" cy="333682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4" r="18546"/>
          <a:stretch/>
        </p:blipFill>
        <p:spPr>
          <a:xfrm>
            <a:off x="6345936" y="104769"/>
            <a:ext cx="5175504" cy="333682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45"/>
          <a:stretch/>
        </p:blipFill>
        <p:spPr>
          <a:xfrm>
            <a:off x="6702552" y="3671762"/>
            <a:ext cx="4818888" cy="301250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74" y="3671762"/>
            <a:ext cx="2339071" cy="304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7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562291" y="3563630"/>
            <a:ext cx="31190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rgbClr val="002060"/>
                </a:solidFill>
              </a:rPr>
              <a:t>ФИЗИЧЕСКА КУЛТУРА</a:t>
            </a:r>
            <a:br>
              <a:rPr lang="bg-BG" b="1" dirty="0" smtClean="0">
                <a:solidFill>
                  <a:srgbClr val="002060"/>
                </a:solidFill>
              </a:rPr>
            </a:br>
            <a:endParaRPr lang="bg-BG" b="1" dirty="0" smtClean="0">
              <a:solidFill>
                <a:srgbClr val="002060"/>
              </a:solidFill>
            </a:endParaRPr>
          </a:p>
          <a:p>
            <a:r>
              <a:rPr lang="bg-BG" sz="1600" dirty="0" smtClean="0">
                <a:solidFill>
                  <a:srgbClr val="0070C0"/>
                </a:solidFill>
              </a:rPr>
              <a:t>Постигнахме:</a:t>
            </a:r>
            <a:br>
              <a:rPr lang="bg-BG" sz="1600" dirty="0" smtClean="0">
                <a:solidFill>
                  <a:srgbClr val="0070C0"/>
                </a:solidFill>
              </a:rPr>
            </a:br>
            <a:r>
              <a:rPr lang="bg-BG" sz="1600" dirty="0" smtClean="0">
                <a:solidFill>
                  <a:srgbClr val="0070C0"/>
                </a:solidFill>
              </a:rPr>
              <a:t>-Оптимално и хармонично физическо развитие;</a:t>
            </a:r>
            <a:br>
              <a:rPr lang="bg-BG" sz="1600" dirty="0" smtClean="0">
                <a:solidFill>
                  <a:srgbClr val="0070C0"/>
                </a:solidFill>
              </a:rPr>
            </a:br>
            <a:r>
              <a:rPr lang="bg-BG" sz="1600" dirty="0" smtClean="0">
                <a:solidFill>
                  <a:srgbClr val="0070C0"/>
                </a:solidFill>
              </a:rPr>
              <a:t>- Обогатена двигателна култура;</a:t>
            </a:r>
            <a:r>
              <a:rPr lang="bg-BG" sz="1600" dirty="0">
                <a:solidFill>
                  <a:srgbClr val="0070C0"/>
                </a:solidFill>
              </a:rPr>
              <a:t/>
            </a:r>
            <a:br>
              <a:rPr lang="bg-BG" sz="1600" dirty="0">
                <a:solidFill>
                  <a:srgbClr val="0070C0"/>
                </a:solidFill>
              </a:rPr>
            </a:br>
            <a:r>
              <a:rPr lang="bg-BG" sz="1600" dirty="0" smtClean="0">
                <a:solidFill>
                  <a:srgbClr val="0070C0"/>
                </a:solidFill>
              </a:rPr>
              <a:t>-Повишено ниво на физическа активност и съпротивителните възможности на организма към негативното влияние на околната среда.</a:t>
            </a:r>
            <a:endParaRPr lang="bg-BG" sz="1600" dirty="0">
              <a:solidFill>
                <a:srgbClr val="0070C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3"/>
          <a:stretch/>
        </p:blipFill>
        <p:spPr>
          <a:xfrm>
            <a:off x="4017009" y="320139"/>
            <a:ext cx="4209575" cy="290668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1" r="9613"/>
          <a:stretch/>
        </p:blipFill>
        <p:spPr>
          <a:xfrm>
            <a:off x="178037" y="299395"/>
            <a:ext cx="3726210" cy="296265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13"/>
          <a:stretch/>
        </p:blipFill>
        <p:spPr>
          <a:xfrm>
            <a:off x="8527417" y="299395"/>
            <a:ext cx="3544172" cy="292742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2" t="20502" r="25522"/>
          <a:stretch/>
        </p:blipFill>
        <p:spPr>
          <a:xfrm>
            <a:off x="178037" y="3563630"/>
            <a:ext cx="4157678" cy="296978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1" t="18888" r="23158"/>
          <a:stretch/>
        </p:blipFill>
        <p:spPr>
          <a:xfrm>
            <a:off x="7907877" y="3484911"/>
            <a:ext cx="4163712" cy="304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37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836023" y="211912"/>
            <a:ext cx="10273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accent6"/>
                </a:solidFill>
              </a:rPr>
              <a:t>Национална програма „Хубаво е в детската градина, Дейност 1, 2024-2025 учебна година</a:t>
            </a:r>
            <a:br>
              <a:rPr lang="bg-BG" sz="2000" b="1" dirty="0" smtClean="0">
                <a:solidFill>
                  <a:schemeClr val="accent6"/>
                </a:solidFill>
              </a:rPr>
            </a:br>
            <a:r>
              <a:rPr lang="bg-BG" sz="2000" b="1" dirty="0" smtClean="0">
                <a:solidFill>
                  <a:schemeClr val="accent6"/>
                </a:solidFill>
              </a:rPr>
              <a:t>Проект „Усмивки“</a:t>
            </a:r>
            <a:endParaRPr lang="bg-BG" sz="2000" b="1" dirty="0">
              <a:solidFill>
                <a:schemeClr val="accent6"/>
              </a:solidFill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060704" y="887050"/>
            <a:ext cx="100492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solidFill>
                  <a:srgbClr val="FF0000"/>
                </a:solidFill>
              </a:rPr>
              <a:t>Ателие „Седем </a:t>
            </a:r>
            <a:r>
              <a:rPr lang="bg-BG" sz="2000" b="1" dirty="0" smtClean="0">
                <a:solidFill>
                  <a:srgbClr val="FF0000"/>
                </a:solidFill>
              </a:rPr>
              <a:t>стъпки“      </a:t>
            </a:r>
            <a:r>
              <a:rPr lang="bg-BG" sz="2000" b="1" dirty="0" smtClean="0">
                <a:solidFill>
                  <a:srgbClr val="0070C0"/>
                </a:solidFill>
              </a:rPr>
              <a:t>Ателие </a:t>
            </a:r>
            <a:r>
              <a:rPr lang="bg-BG" sz="2000" b="1" dirty="0" smtClean="0">
                <a:solidFill>
                  <a:srgbClr val="0070C0"/>
                </a:solidFill>
              </a:rPr>
              <a:t>„Седем </a:t>
            </a:r>
            <a:r>
              <a:rPr lang="bg-BG" sz="2000" b="1" dirty="0" smtClean="0">
                <a:solidFill>
                  <a:srgbClr val="0070C0"/>
                </a:solidFill>
              </a:rPr>
              <a:t>скока“       </a:t>
            </a:r>
            <a:r>
              <a:rPr lang="bg-BG" sz="2000" b="1" dirty="0" smtClean="0">
                <a:solidFill>
                  <a:srgbClr val="800080"/>
                </a:solidFill>
              </a:rPr>
              <a:t>Ателие </a:t>
            </a:r>
            <a:r>
              <a:rPr lang="bg-BG" sz="2000" b="1" dirty="0" smtClean="0">
                <a:solidFill>
                  <a:srgbClr val="800080"/>
                </a:solidFill>
              </a:rPr>
              <a:t>„Седем цвята</a:t>
            </a:r>
            <a:r>
              <a:rPr lang="bg-BG" sz="2000" b="1" dirty="0" smtClean="0">
                <a:solidFill>
                  <a:srgbClr val="800080"/>
                </a:solidFill>
              </a:rPr>
              <a:t>“</a:t>
            </a:r>
          </a:p>
          <a:p>
            <a:r>
              <a:rPr lang="bg-BG" sz="2000" b="1" dirty="0" smtClean="0">
                <a:solidFill>
                  <a:srgbClr val="800080"/>
                </a:solidFill>
              </a:rPr>
              <a:t>                </a:t>
            </a:r>
            <a:r>
              <a:rPr lang="bg-BG" sz="2000" b="1" dirty="0" smtClean="0">
                <a:solidFill>
                  <a:srgbClr val="0AD422"/>
                </a:solidFill>
              </a:rPr>
              <a:t>Ателие </a:t>
            </a:r>
            <a:r>
              <a:rPr lang="bg-BG" sz="2000" b="1" dirty="0">
                <a:solidFill>
                  <a:srgbClr val="0AD422"/>
                </a:solidFill>
              </a:rPr>
              <a:t>„Седем </a:t>
            </a:r>
            <a:r>
              <a:rPr lang="bg-BG" sz="2000" b="1" dirty="0" smtClean="0">
                <a:solidFill>
                  <a:srgbClr val="0AD422"/>
                </a:solidFill>
              </a:rPr>
              <a:t>добрини“          </a:t>
            </a:r>
            <a:r>
              <a:rPr lang="bg-BG" sz="2000" b="1" dirty="0" smtClean="0">
                <a:solidFill>
                  <a:srgbClr val="FFC000"/>
                </a:solidFill>
              </a:rPr>
              <a:t>Ателие </a:t>
            </a:r>
            <a:r>
              <a:rPr lang="bg-BG" sz="2000" b="1" dirty="0">
                <a:solidFill>
                  <a:srgbClr val="FFC000"/>
                </a:solidFill>
              </a:rPr>
              <a:t>„Седем </a:t>
            </a:r>
            <a:r>
              <a:rPr lang="bg-BG" sz="2000" b="1" dirty="0" smtClean="0">
                <a:solidFill>
                  <a:srgbClr val="FFC000"/>
                </a:solidFill>
              </a:rPr>
              <a:t>думи“              </a:t>
            </a:r>
            <a:r>
              <a:rPr lang="bg-BG" sz="2000" b="1" dirty="0" smtClean="0">
                <a:solidFill>
                  <a:srgbClr val="FF0066"/>
                </a:solidFill>
              </a:rPr>
              <a:t>Ателие „Седем ноти“</a:t>
            </a:r>
            <a:endParaRPr lang="bg-BG" sz="2000" b="1" dirty="0" smtClean="0">
              <a:solidFill>
                <a:srgbClr val="0AD422"/>
              </a:solidFill>
            </a:endParaRPr>
          </a:p>
          <a:p>
            <a:endParaRPr lang="bg-BG" sz="2000" b="1" dirty="0">
              <a:solidFill>
                <a:srgbClr val="0AD422"/>
              </a:solidFill>
            </a:endParaRPr>
          </a:p>
          <a:p>
            <a:endParaRPr lang="bg-BG" sz="2000" b="1" dirty="0" smtClean="0">
              <a:solidFill>
                <a:srgbClr val="800080"/>
              </a:solidFill>
            </a:endParaRPr>
          </a:p>
          <a:p>
            <a:endParaRPr lang="bg-BG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3994014" y="1885353"/>
            <a:ext cx="47354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0AD422"/>
                </a:solidFill>
              </a:rPr>
              <a:t>Какво постигнахме:</a:t>
            </a:r>
          </a:p>
          <a:p>
            <a:pPr marL="285750" indent="-285750">
              <a:buFontTx/>
              <a:buChar char="-"/>
            </a:pPr>
            <a:r>
              <a:rPr lang="bg-BG" b="1" dirty="0" smtClean="0">
                <a:solidFill>
                  <a:srgbClr val="0AD422"/>
                </a:solidFill>
              </a:rPr>
              <a:t>Личностно самочувствие;</a:t>
            </a:r>
          </a:p>
          <a:p>
            <a:pPr marL="285750" indent="-285750">
              <a:buFontTx/>
              <a:buChar char="-"/>
            </a:pPr>
            <a:r>
              <a:rPr lang="bg-BG" b="1" dirty="0" smtClean="0">
                <a:solidFill>
                  <a:srgbClr val="0AD422"/>
                </a:solidFill>
              </a:rPr>
              <a:t>Изграден здравословен модел на живот</a:t>
            </a:r>
            <a:r>
              <a:rPr lang="bg-BG" b="1" dirty="0" smtClean="0">
                <a:solidFill>
                  <a:srgbClr val="0AD422"/>
                </a:solidFill>
              </a:rPr>
              <a:t>;</a:t>
            </a:r>
            <a:endParaRPr lang="bg-BG" b="1" dirty="0" smtClean="0">
              <a:solidFill>
                <a:srgbClr val="0AD422"/>
              </a:solidFill>
            </a:endParaRPr>
          </a:p>
          <a:p>
            <a:pPr marL="285750" indent="-285750">
              <a:buFontTx/>
              <a:buChar char="-"/>
            </a:pPr>
            <a:r>
              <a:rPr lang="bg-BG" b="1" dirty="0" smtClean="0">
                <a:solidFill>
                  <a:srgbClr val="0AD422"/>
                </a:solidFill>
              </a:rPr>
              <a:t>Опит;</a:t>
            </a:r>
          </a:p>
          <a:p>
            <a:pPr marL="285750" indent="-285750">
              <a:buFontTx/>
              <a:buChar char="-"/>
            </a:pPr>
            <a:r>
              <a:rPr lang="bg-BG" b="1" dirty="0" smtClean="0">
                <a:solidFill>
                  <a:srgbClr val="0AD422"/>
                </a:solidFill>
              </a:rPr>
              <a:t>Отношение;</a:t>
            </a:r>
          </a:p>
          <a:p>
            <a:pPr marL="285750" indent="-285750">
              <a:buFontTx/>
              <a:buChar char="-"/>
            </a:pPr>
            <a:r>
              <a:rPr lang="bg-BG" b="1" dirty="0" smtClean="0">
                <a:solidFill>
                  <a:srgbClr val="0AD422"/>
                </a:solidFill>
              </a:rPr>
              <a:t>Чувство за общност.</a:t>
            </a:r>
            <a:endParaRPr lang="bg-BG" b="1" dirty="0">
              <a:solidFill>
                <a:srgbClr val="0AD422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3" r="13564"/>
          <a:stretch/>
        </p:blipFill>
        <p:spPr>
          <a:xfrm>
            <a:off x="3328416" y="3741470"/>
            <a:ext cx="5221224" cy="290307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44" y="2203583"/>
            <a:ext cx="2914741" cy="38863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487" y="2123317"/>
            <a:ext cx="2983562" cy="404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716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76" y="175195"/>
            <a:ext cx="2521952" cy="319748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539" y="109728"/>
            <a:ext cx="2559037" cy="332841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3" t="20934" r="7167"/>
          <a:stretch/>
        </p:blipFill>
        <p:spPr>
          <a:xfrm>
            <a:off x="3508416" y="109728"/>
            <a:ext cx="4821767" cy="3328416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9" r="6253"/>
          <a:stretch/>
        </p:blipFill>
        <p:spPr>
          <a:xfrm>
            <a:off x="7748016" y="3657600"/>
            <a:ext cx="4370832" cy="3052325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33"/>
          <a:stretch/>
        </p:blipFill>
        <p:spPr>
          <a:xfrm>
            <a:off x="5509100" y="3657600"/>
            <a:ext cx="2085151" cy="3052326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" y="3657600"/>
            <a:ext cx="5081015" cy="304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10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2055898" y="137600"/>
            <a:ext cx="80248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FF0066"/>
                </a:solidFill>
              </a:rPr>
              <a:t>Участие в областни и общински </a:t>
            </a:r>
            <a:r>
              <a:rPr lang="bg-BG" sz="3200" b="1" dirty="0" smtClean="0">
                <a:solidFill>
                  <a:srgbClr val="FF0066"/>
                </a:solidFill>
              </a:rPr>
              <a:t>инициативи</a:t>
            </a:r>
            <a:br>
              <a:rPr lang="bg-BG" sz="3200" b="1" dirty="0" smtClean="0">
                <a:solidFill>
                  <a:srgbClr val="FF0066"/>
                </a:solidFill>
              </a:rPr>
            </a:br>
            <a:r>
              <a:rPr lang="bg-BG" sz="3200" b="1" dirty="0" smtClean="0">
                <a:solidFill>
                  <a:srgbClr val="FF0066"/>
                </a:solidFill>
              </a:rPr>
              <a:t>Панорама на предучилищното образование, 2025 г.</a:t>
            </a:r>
            <a:endParaRPr lang="bg-BG" sz="3200" b="1" dirty="0">
              <a:solidFill>
                <a:srgbClr val="FF0066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825" y="1707260"/>
            <a:ext cx="6890479" cy="496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30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144995" y="653010"/>
            <a:ext cx="1630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smtClean="0">
                <a:solidFill>
                  <a:srgbClr val="0070C0"/>
                </a:solidFill>
              </a:rPr>
              <a:t>БДП „На пътя“</a:t>
            </a:r>
            <a:endParaRPr lang="bg-BG" b="1" dirty="0">
              <a:solidFill>
                <a:srgbClr val="0070C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06" y="1285392"/>
            <a:ext cx="3352800" cy="25146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34"/>
          <a:stretch/>
        </p:blipFill>
        <p:spPr>
          <a:xfrm>
            <a:off x="3707130" y="1285392"/>
            <a:ext cx="2419960" cy="25146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00" y="4063042"/>
            <a:ext cx="2669767" cy="237515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218" y="4063042"/>
            <a:ext cx="3166872" cy="2375154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8479203" y="653010"/>
            <a:ext cx="2032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smtClean="0">
                <a:solidFill>
                  <a:srgbClr val="0070C0"/>
                </a:solidFill>
              </a:rPr>
              <a:t>БДП „На улицата“ </a:t>
            </a:r>
            <a:endParaRPr lang="bg-BG" b="1" dirty="0">
              <a:solidFill>
                <a:srgbClr val="0070C0"/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816" y="1251262"/>
            <a:ext cx="4601312" cy="258823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66"/>
          <a:stretch/>
        </p:blipFill>
        <p:spPr>
          <a:xfrm>
            <a:off x="7130638" y="4021894"/>
            <a:ext cx="1787477" cy="2457450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624" y="4021894"/>
            <a:ext cx="1594312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9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2715905" y="191969"/>
            <a:ext cx="67692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 smtClean="0">
                <a:solidFill>
                  <a:srgbClr val="800080"/>
                </a:solidFill>
              </a:rPr>
              <a:t>Родителите- </a:t>
            </a:r>
            <a:r>
              <a:rPr lang="bg-BG" sz="4000" b="1" dirty="0" smtClean="0">
                <a:solidFill>
                  <a:srgbClr val="0AD422"/>
                </a:solidFill>
              </a:rPr>
              <a:t>наши</a:t>
            </a:r>
            <a:r>
              <a:rPr lang="bg-BG" sz="4000" b="1" dirty="0" smtClean="0">
                <a:solidFill>
                  <a:srgbClr val="800080"/>
                </a:solidFill>
              </a:rPr>
              <a:t> </a:t>
            </a:r>
            <a:r>
              <a:rPr lang="bg-BG" sz="4000" b="1" dirty="0" smtClean="0">
                <a:solidFill>
                  <a:srgbClr val="CC0066"/>
                </a:solidFill>
              </a:rPr>
              <a:t>партньори</a:t>
            </a:r>
            <a:r>
              <a:rPr lang="bg-BG" sz="4000" b="1" dirty="0" smtClean="0">
                <a:solidFill>
                  <a:srgbClr val="800080"/>
                </a:solidFill>
              </a:rPr>
              <a:t> </a:t>
            </a:r>
            <a:endParaRPr lang="bg-BG" sz="4000" b="1" dirty="0">
              <a:solidFill>
                <a:srgbClr val="80008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22" y="4325112"/>
            <a:ext cx="1789563" cy="242733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1" r="21636"/>
          <a:stretch/>
        </p:blipFill>
        <p:spPr>
          <a:xfrm>
            <a:off x="2919324" y="899855"/>
            <a:ext cx="4480560" cy="323187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36" y="899855"/>
            <a:ext cx="1819949" cy="323187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826" y="4325112"/>
            <a:ext cx="4121556" cy="242733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303" y="891903"/>
            <a:ext cx="4310977" cy="3231874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63"/>
          <a:stretch/>
        </p:blipFill>
        <p:spPr>
          <a:xfrm>
            <a:off x="7603303" y="4325112"/>
            <a:ext cx="4310976" cy="242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09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3207895" y="584616"/>
            <a:ext cx="5321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rgbClr val="FF7C80"/>
                </a:solidFill>
              </a:rPr>
              <a:t>„Нашите поводи за гордост“</a:t>
            </a:r>
            <a:endParaRPr lang="bg-BG" sz="2800" b="1" dirty="0">
              <a:solidFill>
                <a:srgbClr val="FF7C8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67"/>
          <a:stretch/>
        </p:blipFill>
        <p:spPr>
          <a:xfrm>
            <a:off x="133225" y="584616"/>
            <a:ext cx="2500247" cy="292608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0" b="15467"/>
          <a:stretch/>
        </p:blipFill>
        <p:spPr>
          <a:xfrm>
            <a:off x="133225" y="3986784"/>
            <a:ext cx="2500247" cy="238081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973" y="1263778"/>
            <a:ext cx="3531574" cy="256706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973" y="3986784"/>
            <a:ext cx="3531574" cy="284263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048" y="1801368"/>
            <a:ext cx="1807032" cy="437083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581" y="1801368"/>
            <a:ext cx="1999409" cy="4370832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491" y="1822820"/>
            <a:ext cx="1893065" cy="434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1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877" y="3720734"/>
            <a:ext cx="2152754" cy="296691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702" y="3781354"/>
            <a:ext cx="5106265" cy="2845679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027" y="139906"/>
            <a:ext cx="4395398" cy="3398822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"/>
          <a:stretch/>
        </p:blipFill>
        <p:spPr>
          <a:xfrm>
            <a:off x="904503" y="139906"/>
            <a:ext cx="4718192" cy="343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746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2715905" y="191969"/>
            <a:ext cx="6769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solidFill>
                  <a:srgbClr val="800080"/>
                </a:solidFill>
              </a:rPr>
              <a:t>Мини </a:t>
            </a:r>
            <a:r>
              <a:rPr lang="bg-BG" sz="2800" b="1" dirty="0" smtClean="0">
                <a:solidFill>
                  <a:srgbClr val="FF0066"/>
                </a:solidFill>
              </a:rPr>
              <a:t>проекти</a:t>
            </a:r>
            <a:r>
              <a:rPr lang="bg-BG" sz="2800" b="1" dirty="0" smtClean="0">
                <a:solidFill>
                  <a:srgbClr val="800080"/>
                </a:solidFill>
              </a:rPr>
              <a:t> </a:t>
            </a:r>
            <a:r>
              <a:rPr lang="bg-BG" sz="2800" b="1" dirty="0" smtClean="0">
                <a:solidFill>
                  <a:srgbClr val="0AD422"/>
                </a:solidFill>
              </a:rPr>
              <a:t>на </a:t>
            </a:r>
            <a:r>
              <a:rPr lang="bg-BG" sz="2800" b="1" dirty="0" smtClean="0">
                <a:solidFill>
                  <a:srgbClr val="00B0F0"/>
                </a:solidFill>
              </a:rPr>
              <a:t>група</a:t>
            </a:r>
            <a:r>
              <a:rPr lang="bg-BG" sz="2800" b="1" dirty="0" smtClean="0">
                <a:solidFill>
                  <a:srgbClr val="800080"/>
                </a:solidFill>
              </a:rPr>
              <a:t> </a:t>
            </a:r>
            <a:r>
              <a:rPr lang="bg-BG" sz="2800" b="1" dirty="0" smtClean="0">
                <a:solidFill>
                  <a:srgbClr val="FF7C80"/>
                </a:solidFill>
              </a:rPr>
              <a:t>„Слънчо“</a:t>
            </a:r>
            <a:r>
              <a:rPr lang="bg-BG" sz="2800" b="1" dirty="0" smtClean="0">
                <a:solidFill>
                  <a:srgbClr val="FF7C80"/>
                </a:solidFill>
              </a:rPr>
              <a:t> </a:t>
            </a:r>
            <a:endParaRPr lang="bg-BG" sz="2800" b="1" dirty="0">
              <a:solidFill>
                <a:srgbClr val="FF7C80"/>
              </a:solidFill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929452" y="1163519"/>
            <a:ext cx="2285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solidFill>
                  <a:srgbClr val="0070C0"/>
                </a:solidFill>
              </a:rPr>
              <a:t>„Пътят на хляба“</a:t>
            </a:r>
            <a:r>
              <a:rPr lang="bg-BG" sz="2000" b="1" dirty="0" smtClean="0">
                <a:solidFill>
                  <a:srgbClr val="0070C0"/>
                </a:solidFill>
              </a:rPr>
              <a:t> </a:t>
            </a:r>
            <a:endParaRPr lang="bg-BG" sz="2000" b="1" dirty="0">
              <a:solidFill>
                <a:srgbClr val="0070C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" y="1773655"/>
            <a:ext cx="2788920" cy="209169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384" y="1714219"/>
            <a:ext cx="2868168" cy="215112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4215990"/>
            <a:ext cx="2846832" cy="232181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6" y="4215990"/>
            <a:ext cx="2868168" cy="2321814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7937129" y="1163519"/>
            <a:ext cx="3264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solidFill>
                  <a:srgbClr val="FFC000"/>
                </a:solidFill>
              </a:rPr>
              <a:t>„Пчелите – наши приятели“</a:t>
            </a:r>
            <a:r>
              <a:rPr lang="bg-BG" sz="2000" b="1" dirty="0" smtClean="0">
                <a:solidFill>
                  <a:srgbClr val="FFC000"/>
                </a:solidFill>
              </a:rPr>
              <a:t> </a:t>
            </a:r>
            <a:endParaRPr lang="bg-BG" sz="2000" b="1" dirty="0">
              <a:solidFill>
                <a:srgbClr val="FFC000"/>
              </a:solidFill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7"/>
          <a:stretch/>
        </p:blipFill>
        <p:spPr>
          <a:xfrm>
            <a:off x="6151786" y="1705841"/>
            <a:ext cx="1888837" cy="2151127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139" y="1714217"/>
            <a:ext cx="1620957" cy="2142751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4" t="19600" r="4785" b="4000"/>
          <a:stretch/>
        </p:blipFill>
        <p:spPr>
          <a:xfrm>
            <a:off x="10140695" y="1714218"/>
            <a:ext cx="1839811" cy="2142751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14" y="4186272"/>
            <a:ext cx="1878950" cy="2351532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3"/>
          <a:stretch/>
        </p:blipFill>
        <p:spPr>
          <a:xfrm>
            <a:off x="9290305" y="4186272"/>
            <a:ext cx="1911096" cy="235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77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968675" y="548640"/>
            <a:ext cx="2839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smtClean="0">
                <a:solidFill>
                  <a:srgbClr val="0AD422"/>
                </a:solidFill>
              </a:rPr>
              <a:t>„Световен ден на Земята“ </a:t>
            </a:r>
            <a:endParaRPr lang="bg-BG" b="1" dirty="0">
              <a:solidFill>
                <a:srgbClr val="0AD422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6" r="2364"/>
          <a:stretch/>
        </p:blipFill>
        <p:spPr>
          <a:xfrm>
            <a:off x="137162" y="1591056"/>
            <a:ext cx="3344652" cy="2286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r="11272"/>
          <a:stretch/>
        </p:blipFill>
        <p:spPr>
          <a:xfrm>
            <a:off x="137162" y="4041648"/>
            <a:ext cx="3344652" cy="255117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000" y="1591056"/>
            <a:ext cx="2736624" cy="502920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7007018" y="548640"/>
            <a:ext cx="4884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 smtClean="0">
                <a:solidFill>
                  <a:srgbClr val="0070C0"/>
                </a:solidFill>
              </a:rPr>
              <a:t>„Световен ден на книгата и авторското право“ </a:t>
            </a:r>
            <a:endParaRPr lang="bg-BG" b="1" dirty="0">
              <a:solidFill>
                <a:srgbClr val="0070C0"/>
              </a:solidFill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601" y="1627632"/>
            <a:ext cx="2730168" cy="247802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1" r="10476"/>
          <a:stretch/>
        </p:blipFill>
        <p:spPr>
          <a:xfrm>
            <a:off x="9577540" y="1644679"/>
            <a:ext cx="2390995" cy="246097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6"/>
          <a:stretch/>
        </p:blipFill>
        <p:spPr>
          <a:xfrm>
            <a:off x="6754601" y="4277193"/>
            <a:ext cx="2694432" cy="2343063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005" y="4244542"/>
            <a:ext cx="1944067" cy="234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83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199811" y="363974"/>
            <a:ext cx="34815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 smtClean="0">
                <a:solidFill>
                  <a:srgbClr val="0070C0"/>
                </a:solidFill>
              </a:rPr>
              <a:t>„Семейна приказка“ </a:t>
            </a:r>
            <a:endParaRPr lang="bg-BG" sz="2800" b="1" dirty="0">
              <a:solidFill>
                <a:srgbClr val="0070C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0" b="8229"/>
          <a:stretch/>
        </p:blipFill>
        <p:spPr>
          <a:xfrm>
            <a:off x="1514855" y="1005840"/>
            <a:ext cx="8550139" cy="567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39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18" y="1237869"/>
            <a:ext cx="3797808" cy="284835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174" y="971550"/>
            <a:ext cx="3505200" cy="26289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2" y="4171949"/>
            <a:ext cx="3452788" cy="240898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56173" y="4095449"/>
            <a:ext cx="3055112" cy="222676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9" b="21400"/>
          <a:stretch/>
        </p:blipFill>
        <p:spPr>
          <a:xfrm>
            <a:off x="3517554" y="45721"/>
            <a:ext cx="4263570" cy="110642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4" t="29600" r="19205"/>
          <a:stretch/>
        </p:blipFill>
        <p:spPr>
          <a:xfrm>
            <a:off x="3802934" y="2170886"/>
            <a:ext cx="4645152" cy="334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81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/>
          <p:cNvSpPr txBox="1"/>
          <p:nvPr/>
        </p:nvSpPr>
        <p:spPr>
          <a:xfrm>
            <a:off x="2512816" y="633478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rgbClr val="0070C0"/>
                </a:solidFill>
              </a:rPr>
              <a:t>БЛАГОДАРИМ ЗА ВНИМАНИЕТО!</a:t>
            </a:r>
            <a:endParaRPr lang="bg-BG" sz="2800" b="1" dirty="0">
              <a:solidFill>
                <a:srgbClr val="0070C0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77" y="82924"/>
            <a:ext cx="11197355" cy="625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574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305</Words>
  <Application>Microsoft Office PowerPoint</Application>
  <PresentationFormat>Широк екран</PresentationFormat>
  <Paragraphs>90</Paragraphs>
  <Slides>26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HP</cp:lastModifiedBy>
  <cp:revision>186</cp:revision>
  <dcterms:created xsi:type="dcterms:W3CDTF">2022-05-16T07:07:40Z</dcterms:created>
  <dcterms:modified xsi:type="dcterms:W3CDTF">2025-06-13T12:22:03Z</dcterms:modified>
</cp:coreProperties>
</file>