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5" d="100"/>
          <a:sy n="55" d="100"/>
        </p:scale>
        <p:origin x="1302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2154-43F8-410C-A1F5-7600B0015737}" type="datetimeFigureOut">
              <a:rPr lang="bg-BG" smtClean="0"/>
              <a:t>29.09.2025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8CBE-F7CE-473B-8D58-C9B2613DCE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46983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2154-43F8-410C-A1F5-7600B0015737}" type="datetimeFigureOut">
              <a:rPr lang="bg-BG" smtClean="0"/>
              <a:t>29.09.2025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8CBE-F7CE-473B-8D58-C9B2613DCE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07094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2154-43F8-410C-A1F5-7600B0015737}" type="datetimeFigureOut">
              <a:rPr lang="bg-BG" smtClean="0"/>
              <a:t>29.09.2025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8CBE-F7CE-473B-8D58-C9B2613DCE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68201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2154-43F8-410C-A1F5-7600B0015737}" type="datetimeFigureOut">
              <a:rPr lang="bg-BG" smtClean="0"/>
              <a:t>29.09.2025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8CBE-F7CE-473B-8D58-C9B2613DCE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7689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2154-43F8-410C-A1F5-7600B0015737}" type="datetimeFigureOut">
              <a:rPr lang="bg-BG" smtClean="0"/>
              <a:t>29.09.2025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8CBE-F7CE-473B-8D58-C9B2613DCE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5236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2154-43F8-410C-A1F5-7600B0015737}" type="datetimeFigureOut">
              <a:rPr lang="bg-BG" smtClean="0"/>
              <a:t>29.09.2025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8CBE-F7CE-473B-8D58-C9B2613DCE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3087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2154-43F8-410C-A1F5-7600B0015737}" type="datetimeFigureOut">
              <a:rPr lang="bg-BG" smtClean="0"/>
              <a:t>29.09.2025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8CBE-F7CE-473B-8D58-C9B2613DCE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86859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2154-43F8-410C-A1F5-7600B0015737}" type="datetimeFigureOut">
              <a:rPr lang="bg-BG" smtClean="0"/>
              <a:t>29.09.2025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8CBE-F7CE-473B-8D58-C9B2613DCE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09743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2154-43F8-410C-A1F5-7600B0015737}" type="datetimeFigureOut">
              <a:rPr lang="bg-BG" smtClean="0"/>
              <a:t>29.09.2025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8CBE-F7CE-473B-8D58-C9B2613DCE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58278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2154-43F8-410C-A1F5-7600B0015737}" type="datetimeFigureOut">
              <a:rPr lang="bg-BG" smtClean="0"/>
              <a:t>29.09.2025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8CBE-F7CE-473B-8D58-C9B2613DCE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35468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12154-43F8-410C-A1F5-7600B0015737}" type="datetimeFigureOut">
              <a:rPr lang="bg-BG" smtClean="0"/>
              <a:t>29.09.2025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A8CBE-F7CE-473B-8D58-C9B2613DCE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43149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12154-43F8-410C-A1F5-7600B0015737}" type="datetimeFigureOut">
              <a:rPr lang="bg-BG" smtClean="0"/>
              <a:t>29.09.2025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A8CBE-F7CE-473B-8D58-C9B2613DCE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88513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pinimg.com/736x/a4/28/fc/a428fc0f2fdb46796dcd57a7207db2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85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2592665" y="1987061"/>
            <a:ext cx="7006670" cy="2373358"/>
          </a:xfrm>
        </p:spPr>
        <p:txBody>
          <a:bodyPr>
            <a:normAutofit fontScale="90000"/>
          </a:bodyPr>
          <a:lstStyle/>
          <a:p>
            <a:r>
              <a:rPr lang="bg-BG" sz="4400" b="1" dirty="0">
                <a:solidFill>
                  <a:srgbClr val="002060"/>
                </a:solidFill>
              </a:rPr>
              <a:t>Мини проект  на </a:t>
            </a:r>
            <a:r>
              <a:rPr lang="bg-BG" sz="4400" b="1" dirty="0" smtClean="0">
                <a:solidFill>
                  <a:srgbClr val="002060"/>
                </a:solidFill>
              </a:rPr>
              <a:t>тема</a:t>
            </a:r>
            <a:br>
              <a:rPr lang="bg-BG" sz="4400" b="1" dirty="0" smtClean="0">
                <a:solidFill>
                  <a:srgbClr val="002060"/>
                </a:solidFill>
              </a:rPr>
            </a:br>
            <a:r>
              <a:rPr lang="bg-BG" sz="4400" b="1" dirty="0" smtClean="0">
                <a:solidFill>
                  <a:srgbClr val="002060"/>
                </a:solidFill>
              </a:rPr>
              <a:t> </a:t>
            </a:r>
            <a:r>
              <a:rPr lang="bg-BG" sz="4400" b="1" dirty="0">
                <a:solidFill>
                  <a:srgbClr val="002060"/>
                </a:solidFill>
              </a:rPr>
              <a:t>,, Здравно образование </a:t>
            </a:r>
            <a:r>
              <a:rPr lang="bg-BG" sz="4400" b="1" dirty="0" smtClean="0">
                <a:solidFill>
                  <a:srgbClr val="002060"/>
                </a:solidFill>
              </a:rPr>
              <a:t/>
            </a:r>
            <a:br>
              <a:rPr lang="bg-BG" sz="4400" b="1" dirty="0" smtClean="0">
                <a:solidFill>
                  <a:srgbClr val="002060"/>
                </a:solidFill>
              </a:rPr>
            </a:br>
            <a:r>
              <a:rPr lang="bg-BG" sz="4400" b="1" dirty="0" smtClean="0">
                <a:solidFill>
                  <a:srgbClr val="002060"/>
                </a:solidFill>
              </a:rPr>
              <a:t>и </a:t>
            </a:r>
            <a:r>
              <a:rPr lang="bg-BG" sz="4400" b="1" dirty="0">
                <a:solidFill>
                  <a:srgbClr val="002060"/>
                </a:solidFill>
              </a:rPr>
              <a:t>навици за здравословен начин на </a:t>
            </a:r>
            <a:r>
              <a:rPr lang="bg-BG" sz="4400" b="1" dirty="0" smtClean="0">
                <a:solidFill>
                  <a:srgbClr val="002060"/>
                </a:solidFill>
              </a:rPr>
              <a:t>живот‘‘ – втора възрастова  група ,,Дъга‘‘</a:t>
            </a:r>
            <a:endParaRPr lang="bg-BG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133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i.pinimg.com/736x/5c/ed/2f/5ced2fe8d1e0ff120438ccbc9b06e6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73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834736" y="1973739"/>
            <a:ext cx="10522527" cy="344761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bg-BG" dirty="0" smtClean="0"/>
              <a:t>Здравното </a:t>
            </a:r>
            <a:r>
              <a:rPr lang="bg-BG" dirty="0"/>
              <a:t>образование е целенасочен процес на овладяване на здравни знания и формиране на здравни убеждения, навици, здравна мотивация и здравно поведение. То може да се разглежда като специфично социално-педагогическо взаимодействие  и като част от дидактическата основа на обучението в предучилищната подготовка. Здравното възпитание започва в семейството, преминава в детската градина и </a:t>
            </a:r>
            <a:r>
              <a:rPr lang="bg-BG" dirty="0" smtClean="0"/>
              <a:t>училището.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054508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Днешните деца и храната: Как да изградим здравословни навиц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956" y="2567620"/>
            <a:ext cx="5801880" cy="386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594264" y="0"/>
            <a:ext cx="2403764" cy="1228148"/>
          </a:xfrm>
        </p:spPr>
        <p:txBody>
          <a:bodyPr/>
          <a:lstStyle/>
          <a:p>
            <a:r>
              <a:rPr lang="bg-BG" dirty="0" smtClean="0">
                <a:solidFill>
                  <a:srgbClr val="FF0000"/>
                </a:solidFill>
              </a:rPr>
              <a:t>Цели:</a:t>
            </a:r>
            <a:endParaRPr lang="bg-BG" dirty="0">
              <a:solidFill>
                <a:srgbClr val="FF000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24692" y="1364243"/>
            <a:ext cx="7342908" cy="5493757"/>
          </a:xfrm>
        </p:spPr>
        <p:txBody>
          <a:bodyPr>
            <a:normAutofit fontScale="92500" lnSpcReduction="10000"/>
          </a:bodyPr>
          <a:lstStyle/>
          <a:p>
            <a:r>
              <a:rPr lang="bg-BG" dirty="0"/>
              <a:t>1. Усвояване система от правила и изисквания за здравословен начин на живот, приобщаване на семейството като активен партньор и сътрудник тази дейност.</a:t>
            </a:r>
          </a:p>
          <a:p>
            <a:pPr marL="0" indent="0">
              <a:buNone/>
            </a:pPr>
            <a:r>
              <a:rPr lang="bg-BG" dirty="0"/>
              <a:t> </a:t>
            </a:r>
          </a:p>
          <a:p>
            <a:r>
              <a:rPr lang="bg-BG" dirty="0"/>
              <a:t>2. Да се формира емоционално-позитивно отношение на участниците в</a:t>
            </a:r>
          </a:p>
          <a:p>
            <a:r>
              <a:rPr lang="bg-BG" dirty="0"/>
              <a:t>проекта към здравословното хранене и двигателната активност, чрез</a:t>
            </a:r>
          </a:p>
          <a:p>
            <a:r>
              <a:rPr lang="bg-BG" dirty="0"/>
              <a:t>повишаване нивото на информираност на децата и техните родители.</a:t>
            </a:r>
          </a:p>
          <a:p>
            <a:endParaRPr lang="bg-BG" dirty="0"/>
          </a:p>
          <a:p>
            <a:r>
              <a:rPr lang="bg-BG" dirty="0"/>
              <a:t>3. </a:t>
            </a:r>
            <a:r>
              <a:rPr lang="bg-BG" dirty="0" err="1"/>
              <a:t>Oсъзнаване</a:t>
            </a:r>
            <a:r>
              <a:rPr lang="bg-BG" dirty="0"/>
              <a:t> здравето като ценност и адекватни ориентири за опазването му.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8249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5 лесни стъпки към по-здравословен живот за децата ни ᐉ Новини от Fakti.bg  - Любопитно | ФАКТИ.Б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068" y="3976255"/>
            <a:ext cx="4853463" cy="288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192023" y="-106363"/>
            <a:ext cx="10515600" cy="1325563"/>
          </a:xfrm>
        </p:spPr>
        <p:txBody>
          <a:bodyPr/>
          <a:lstStyle/>
          <a:p>
            <a:r>
              <a:rPr lang="bg-BG" sz="3600" dirty="0" smtClean="0">
                <a:solidFill>
                  <a:srgbClr val="FFC000"/>
                </a:solidFill>
              </a:rPr>
              <a:t>Задачи</a:t>
            </a:r>
            <a:r>
              <a:rPr lang="bg-BG" dirty="0" smtClean="0">
                <a:solidFill>
                  <a:srgbClr val="FFC000"/>
                </a:solidFill>
              </a:rPr>
              <a:t>:</a:t>
            </a:r>
            <a:endParaRPr lang="bg-BG" dirty="0">
              <a:solidFill>
                <a:srgbClr val="FFC00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77537" y="1219200"/>
            <a:ext cx="7090063" cy="5153891"/>
          </a:xfrm>
        </p:spPr>
        <p:txBody>
          <a:bodyPr>
            <a:normAutofit fontScale="85000" lnSpcReduction="20000"/>
          </a:bodyPr>
          <a:lstStyle/>
          <a:p>
            <a:r>
              <a:rPr lang="bg-BG" dirty="0" smtClean="0"/>
              <a:t> </a:t>
            </a:r>
            <a:r>
              <a:rPr lang="bg-BG" dirty="0"/>
              <a:t>Повишаване нивото на осведоменост на децата за разумен и</a:t>
            </a:r>
          </a:p>
          <a:p>
            <a:pPr marL="0" indent="0">
              <a:buNone/>
            </a:pPr>
            <a:r>
              <a:rPr lang="bg-BG" dirty="0"/>
              <a:t>здравословен начин на живот.</a:t>
            </a:r>
          </a:p>
          <a:p>
            <a:pPr marL="0" indent="0">
              <a:buNone/>
            </a:pPr>
            <a:r>
              <a:rPr lang="bg-BG" dirty="0"/>
              <a:t> </a:t>
            </a:r>
          </a:p>
          <a:p>
            <a:r>
              <a:rPr lang="bg-BG" dirty="0" smtClean="0"/>
              <a:t> </a:t>
            </a:r>
            <a:r>
              <a:rPr lang="bg-BG" dirty="0"/>
              <a:t>Създаване на нагласи за разумен избор и отговорно потребление на</a:t>
            </a:r>
          </a:p>
          <a:p>
            <a:pPr marL="0" indent="0">
              <a:buNone/>
            </a:pPr>
            <a:r>
              <a:rPr lang="bg-BG" dirty="0"/>
              <a:t>храната.</a:t>
            </a:r>
          </a:p>
          <a:p>
            <a:pPr marL="0" indent="0">
              <a:buNone/>
            </a:pPr>
            <a:r>
              <a:rPr lang="bg-BG" dirty="0"/>
              <a:t> </a:t>
            </a:r>
          </a:p>
          <a:p>
            <a:r>
              <a:rPr lang="bg-BG" dirty="0" smtClean="0"/>
              <a:t> </a:t>
            </a:r>
            <a:r>
              <a:rPr lang="bg-BG" dirty="0"/>
              <a:t>Включване на родителите като партньори и главни участници в</a:t>
            </a:r>
          </a:p>
          <a:p>
            <a:pPr marL="0" indent="0">
              <a:buNone/>
            </a:pPr>
            <a:r>
              <a:rPr lang="bg-BG" dirty="0"/>
              <a:t>разумното хранене на децата у дома.</a:t>
            </a:r>
          </a:p>
          <a:p>
            <a:pPr marL="0" indent="0">
              <a:buNone/>
            </a:pPr>
            <a:r>
              <a:rPr lang="bg-BG" dirty="0"/>
              <a:t> </a:t>
            </a:r>
          </a:p>
          <a:p>
            <a:r>
              <a:rPr lang="bg-BG" dirty="0" smtClean="0"/>
              <a:t> </a:t>
            </a:r>
            <a:r>
              <a:rPr lang="bg-BG" dirty="0"/>
              <a:t>Упражняване на самостоятелна практика при спазване на правила </a:t>
            </a:r>
            <a:r>
              <a:rPr lang="bg-BG" dirty="0" smtClean="0"/>
              <a:t>и норми </a:t>
            </a:r>
            <a:r>
              <a:rPr lang="bg-BG" dirty="0"/>
              <a:t>за здравословен начин на живот.</a:t>
            </a:r>
          </a:p>
          <a:p>
            <a:endParaRPr lang="bg-BG" dirty="0"/>
          </a:p>
        </p:txBody>
      </p:sp>
      <p:pic>
        <p:nvPicPr>
          <p:cNvPr id="5124" name="Picture 4" descr="Как да възпитате здравословни хранителни навици у детето си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9246" y="669491"/>
            <a:ext cx="3015962" cy="301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389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56846" y="80007"/>
            <a:ext cx="10180320" cy="914400"/>
          </a:xfrm>
        </p:spPr>
        <p:txBody>
          <a:bodyPr>
            <a:normAutofit/>
          </a:bodyPr>
          <a:lstStyle/>
          <a:p>
            <a:r>
              <a:rPr lang="bg-BG" sz="3600" dirty="0" smtClean="0">
                <a:solidFill>
                  <a:srgbClr val="00B050"/>
                </a:solidFill>
              </a:rPr>
              <a:t>Очаквани резултати:</a:t>
            </a:r>
            <a:endParaRPr lang="bg-BG" sz="3600" dirty="0">
              <a:solidFill>
                <a:srgbClr val="00B05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371601"/>
            <a:ext cx="8510954" cy="5290272"/>
          </a:xfrm>
        </p:spPr>
        <p:txBody>
          <a:bodyPr>
            <a:normAutofit fontScale="70000" lnSpcReduction="20000"/>
          </a:bodyPr>
          <a:lstStyle/>
          <a:p>
            <a:r>
              <a:rPr lang="bg-BG" dirty="0" smtClean="0"/>
              <a:t> Има </a:t>
            </a:r>
            <a:r>
              <a:rPr lang="bg-BG" dirty="0"/>
              <a:t>представи за норми и правила за здравословен начин на живот .</a:t>
            </a:r>
          </a:p>
          <a:p>
            <a:pPr marL="0" indent="0">
              <a:buNone/>
            </a:pPr>
            <a:endParaRPr lang="bg-BG" dirty="0"/>
          </a:p>
          <a:p>
            <a:r>
              <a:rPr lang="bg-BG" dirty="0" smtClean="0"/>
              <a:t> </a:t>
            </a:r>
            <a:r>
              <a:rPr lang="bg-BG" dirty="0"/>
              <a:t>Проявява отношение към полезността на храната и избора на</a:t>
            </a:r>
          </a:p>
          <a:p>
            <a:pPr marL="0" indent="0">
              <a:buNone/>
            </a:pPr>
            <a:r>
              <a:rPr lang="bg-BG" dirty="0"/>
              <a:t>здравословни храни.</a:t>
            </a:r>
          </a:p>
          <a:p>
            <a:pPr marL="0" indent="0">
              <a:buNone/>
            </a:pPr>
            <a:r>
              <a:rPr lang="bg-BG" dirty="0"/>
              <a:t> </a:t>
            </a:r>
          </a:p>
          <a:p>
            <a:r>
              <a:rPr lang="bg-BG" dirty="0" smtClean="0"/>
              <a:t>Познава </a:t>
            </a:r>
            <a:r>
              <a:rPr lang="bg-BG" dirty="0"/>
              <a:t>и спазва основни хигиенни норми, гарантиращи добро здраве.</a:t>
            </a:r>
          </a:p>
          <a:p>
            <a:pPr marL="0" indent="0">
              <a:buNone/>
            </a:pPr>
            <a:r>
              <a:rPr lang="bg-BG" dirty="0"/>
              <a:t> </a:t>
            </a:r>
          </a:p>
          <a:p>
            <a:r>
              <a:rPr lang="bg-BG" dirty="0" smtClean="0"/>
              <a:t> </a:t>
            </a:r>
            <a:r>
              <a:rPr lang="bg-BG" dirty="0"/>
              <a:t>Формулира правила за опазване на здравето и безопасно</a:t>
            </a:r>
          </a:p>
          <a:p>
            <a:pPr marL="0" indent="0">
              <a:buNone/>
            </a:pPr>
            <a:r>
              <a:rPr lang="bg-BG" dirty="0"/>
              <a:t>съприкосновение със средата.</a:t>
            </a:r>
          </a:p>
          <a:p>
            <a:pPr marL="0" indent="0">
              <a:buNone/>
            </a:pPr>
            <a:r>
              <a:rPr lang="bg-BG" dirty="0"/>
              <a:t> </a:t>
            </a:r>
          </a:p>
          <a:p>
            <a:r>
              <a:rPr lang="bg-BG" dirty="0" smtClean="0"/>
              <a:t>Разбира </a:t>
            </a:r>
            <a:r>
              <a:rPr lang="bg-BG" dirty="0"/>
              <a:t>необходимостта за опазване на собственото и чуждото здраве.</a:t>
            </a:r>
          </a:p>
          <a:p>
            <a:pPr marL="0" indent="0">
              <a:buNone/>
            </a:pPr>
            <a:r>
              <a:rPr lang="bg-BG" dirty="0"/>
              <a:t> </a:t>
            </a:r>
          </a:p>
          <a:p>
            <a:r>
              <a:rPr lang="bg-BG" dirty="0" smtClean="0"/>
              <a:t>Изявява </a:t>
            </a:r>
            <a:r>
              <a:rPr lang="bg-BG" dirty="0"/>
              <a:t>желание за спазване на режим, водещ до здраве, настроение и</a:t>
            </a:r>
          </a:p>
          <a:p>
            <a:r>
              <a:rPr lang="bg-BG" dirty="0"/>
              <a:t>успех.</a:t>
            </a:r>
          </a:p>
          <a:p>
            <a:endParaRPr lang="bg-BG" dirty="0"/>
          </a:p>
        </p:txBody>
      </p:sp>
      <p:pic>
        <p:nvPicPr>
          <p:cNvPr id="6146" name="Picture 2" descr="Правила за здравословен начин на живот при децата | Nestlé B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982" y="874011"/>
            <a:ext cx="3556260" cy="236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Как да възпитаме навици за здравословен живот в децата си? - Специализиран  център за детокс и отслабване Pulse Health Cen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5308" y="3725451"/>
            <a:ext cx="4696691" cy="313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109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Хранителната пирамида”- ключът към здравословното хранен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608" y="18202"/>
            <a:ext cx="8564791" cy="6839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311130"/>
            <a:ext cx="9875520" cy="135636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Te</a:t>
            </a:r>
            <a:r>
              <a:rPr lang="bg-BG" dirty="0" err="1" smtClean="0">
                <a:solidFill>
                  <a:srgbClr val="FF0000"/>
                </a:solidFill>
              </a:rPr>
              <a:t>матично</a:t>
            </a:r>
            <a:r>
              <a:rPr lang="bg-BG" dirty="0" smtClean="0">
                <a:solidFill>
                  <a:srgbClr val="FF0000"/>
                </a:solidFill>
              </a:rPr>
              <a:t> разпределение:</a:t>
            </a:r>
            <a:endParaRPr lang="bg-BG" dirty="0">
              <a:solidFill>
                <a:srgbClr val="FF000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55574" y="1960418"/>
            <a:ext cx="8160327" cy="4516582"/>
          </a:xfrm>
        </p:spPr>
        <p:txBody>
          <a:bodyPr>
            <a:normAutofit fontScale="92500" lnSpcReduction="10000"/>
          </a:bodyPr>
          <a:lstStyle/>
          <a:p>
            <a:r>
              <a:rPr lang="bg-BG" b="1" dirty="0" smtClean="0">
                <a:solidFill>
                  <a:schemeClr val="accent1">
                    <a:lumMod val="50000"/>
                  </a:schemeClr>
                </a:solidFill>
              </a:rPr>
              <a:t>1.,, </a:t>
            </a:r>
            <a:r>
              <a:rPr lang="bg-BG" dirty="0">
                <a:solidFill>
                  <a:schemeClr val="accent1">
                    <a:lumMod val="50000"/>
                  </a:schemeClr>
                </a:solidFill>
              </a:rPr>
              <a:t>Европейски ден на спорта ‘‘</a:t>
            </a:r>
          </a:p>
          <a:p>
            <a:r>
              <a:rPr lang="bg-BG" dirty="0">
                <a:solidFill>
                  <a:srgbClr val="92D050"/>
                </a:solidFill>
              </a:rPr>
              <a:t>2. ,,За да растем здрави ''</a:t>
            </a:r>
          </a:p>
          <a:p>
            <a:r>
              <a:rPr lang="bg-BG" dirty="0">
                <a:solidFill>
                  <a:srgbClr val="FF0000"/>
                </a:solidFill>
              </a:rPr>
              <a:t>3.  ,,Аз съм чист и здрав –правила за здрави деца!‘‘</a:t>
            </a:r>
          </a:p>
          <a:p>
            <a:r>
              <a:rPr lang="bg-BG" dirty="0">
                <a:solidFill>
                  <a:schemeClr val="accent2"/>
                </a:solidFill>
              </a:rPr>
              <a:t>,, Да растем здрави и силни с витамините‘‘</a:t>
            </a:r>
          </a:p>
          <a:p>
            <a:r>
              <a:rPr lang="bg-BG" dirty="0">
                <a:solidFill>
                  <a:srgbClr val="00B0F0"/>
                </a:solidFill>
              </a:rPr>
              <a:t>4. ,,Чаено парти ‘‘</a:t>
            </a:r>
          </a:p>
          <a:p>
            <a:r>
              <a:rPr lang="bg-BG" dirty="0">
                <a:solidFill>
                  <a:srgbClr val="FFFF00"/>
                </a:solidFill>
              </a:rPr>
              <a:t>5. ,,Най-ценното богатство- моето тяло‘‘ </a:t>
            </a:r>
          </a:p>
          <a:p>
            <a:r>
              <a:rPr lang="bg-BG" dirty="0">
                <a:solidFill>
                  <a:srgbClr val="C00000"/>
                </a:solidFill>
              </a:rPr>
              <a:t>6.,, Утринна ведрина за здраве‘‘</a:t>
            </a:r>
          </a:p>
          <a:p>
            <a:r>
              <a:rPr lang="bg-BG" dirty="0">
                <a:solidFill>
                  <a:schemeClr val="accent6">
                    <a:lumMod val="75000"/>
                  </a:schemeClr>
                </a:solidFill>
              </a:rPr>
              <a:t>7. ,,Здрави, бели зъбки ‘‘</a:t>
            </a:r>
          </a:p>
          <a:p>
            <a:r>
              <a:rPr lang="bg-BG" dirty="0" smtClean="0">
                <a:solidFill>
                  <a:srgbClr val="FF0000"/>
                </a:solidFill>
              </a:rPr>
              <a:t>8.</a:t>
            </a:r>
            <a:r>
              <a:rPr lang="bg-BG" dirty="0">
                <a:solidFill>
                  <a:srgbClr val="FF0000"/>
                </a:solidFill>
              </a:rPr>
              <a:t> Нашето здраве зависи от здравето на природата</a:t>
            </a:r>
            <a:r>
              <a:rPr lang="bg-BG" dirty="0" smtClean="0">
                <a:solidFill>
                  <a:srgbClr val="FF0000"/>
                </a:solidFill>
              </a:rPr>
              <a:t>”</a:t>
            </a:r>
            <a:endParaRPr lang="bg-BG" dirty="0">
              <a:solidFill>
                <a:srgbClr val="FF0000"/>
              </a:solidFill>
            </a:endParaRPr>
          </a:p>
          <a:p>
            <a:r>
              <a:rPr lang="bg-BG" dirty="0"/>
              <a:t>9</a:t>
            </a:r>
            <a:r>
              <a:rPr lang="bg-BG" dirty="0" smtClean="0"/>
              <a:t>. </a:t>
            </a:r>
            <a:r>
              <a:rPr lang="bg-BG" dirty="0"/>
              <a:t>,,Бързи, смели, сръчни ‘‘ - </a:t>
            </a:r>
            <a:r>
              <a:rPr lang="bg-BG" dirty="0" err="1"/>
              <a:t>съзтезателна</a:t>
            </a:r>
            <a:r>
              <a:rPr lang="bg-BG" dirty="0"/>
              <a:t> надпревара</a:t>
            </a:r>
          </a:p>
        </p:txBody>
      </p:sp>
      <p:sp>
        <p:nvSpPr>
          <p:cNvPr id="6" name="AutoShape 4" descr="Най-новата пирамида на здравословното хранене за деца и ..."/>
          <p:cNvSpPr>
            <a:spLocks noChangeAspect="1" noChangeArrowheads="1"/>
          </p:cNvSpPr>
          <p:nvPr/>
        </p:nvSpPr>
        <p:spPr bwMode="auto">
          <a:xfrm>
            <a:off x="155574" y="-932599"/>
            <a:ext cx="1092933" cy="109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478669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Аз и моето здраве - Околен свят 1 клас | academic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494" y="1121980"/>
            <a:ext cx="7558431" cy="4251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85802" y="355119"/>
            <a:ext cx="10955214" cy="5785339"/>
          </a:xfrm>
        </p:spPr>
        <p:txBody>
          <a:bodyPr>
            <a:normAutofit/>
          </a:bodyPr>
          <a:lstStyle/>
          <a:p>
            <a:r>
              <a:rPr lang="bg-BG" b="1" dirty="0"/>
              <a:t>Мото</a:t>
            </a:r>
            <a:r>
              <a:rPr lang="bg-BG" dirty="0"/>
              <a:t>: ,, Здравето е най-ценното богатство ''</a:t>
            </a:r>
          </a:p>
          <a:p>
            <a:pPr marL="0" indent="0">
              <a:buNone/>
            </a:pPr>
            <a:endParaRPr lang="bg-BG" dirty="0" smtClean="0"/>
          </a:p>
          <a:p>
            <a:pPr marL="0" indent="0">
              <a:buNone/>
            </a:pPr>
            <a:endParaRPr lang="bg-BG" dirty="0"/>
          </a:p>
          <a:p>
            <a:pPr marL="0" indent="0" algn="r">
              <a:buNone/>
            </a:pPr>
            <a:endParaRPr lang="bg-BG" dirty="0"/>
          </a:p>
          <a:p>
            <a:pPr algn="r"/>
            <a:endParaRPr lang="bg-BG" b="1" dirty="0" smtClean="0"/>
          </a:p>
          <a:p>
            <a:pPr marL="0" indent="0" algn="r">
              <a:buNone/>
            </a:pPr>
            <a:endParaRPr lang="bg-BG" b="1" dirty="0"/>
          </a:p>
          <a:p>
            <a:pPr marL="0" indent="0" algn="r">
              <a:buNone/>
            </a:pPr>
            <a:endParaRPr lang="bg-BG" b="1" dirty="0" smtClean="0"/>
          </a:p>
          <a:p>
            <a:pPr marL="0" indent="0" algn="r">
              <a:buNone/>
            </a:pPr>
            <a:endParaRPr lang="bg-BG" b="1" dirty="0" smtClean="0"/>
          </a:p>
          <a:p>
            <a:pPr marL="0" indent="0" algn="r">
              <a:buNone/>
            </a:pPr>
            <a:endParaRPr lang="bg-BG" b="1" dirty="0"/>
          </a:p>
          <a:p>
            <a:pPr marL="0" indent="0" algn="r">
              <a:buNone/>
            </a:pPr>
            <a:endParaRPr lang="bg-BG" b="1" dirty="0"/>
          </a:p>
          <a:p>
            <a:pPr algn="r"/>
            <a:r>
              <a:rPr lang="bg-BG" b="1" dirty="0" smtClean="0"/>
              <a:t>Девиз</a:t>
            </a:r>
            <a:r>
              <a:rPr lang="bg-BG" b="1" dirty="0"/>
              <a:t>:</a:t>
            </a:r>
            <a:r>
              <a:rPr lang="bg-BG" dirty="0"/>
              <a:t> ,, Здрав дух в здраво тяло'' 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1862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</TotalTime>
  <Words>413</Words>
  <Application>Microsoft Office PowerPoint</Application>
  <PresentationFormat>Широк екран</PresentationFormat>
  <Paragraphs>58</Paragraphs>
  <Slides>7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на Office</vt:lpstr>
      <vt:lpstr>Мини проект  на тема  ,, Здравно образование  и навици за здравословен начин на живот‘‘ – втора възрастова  група ,,Дъга‘‘</vt:lpstr>
      <vt:lpstr>Презентация на PowerPoint</vt:lpstr>
      <vt:lpstr>Цели:</vt:lpstr>
      <vt:lpstr>Задачи:</vt:lpstr>
      <vt:lpstr>Очаквани резултати:</vt:lpstr>
      <vt:lpstr>Teматично разпределение: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 проект  на тема ,, Здравно образование и навици за здравословен начин на живот</dc:title>
  <dc:creator>ДГ 1 МАЙ</dc:creator>
  <cp:lastModifiedBy>ДГ 1 МАЙ</cp:lastModifiedBy>
  <cp:revision>9</cp:revision>
  <dcterms:created xsi:type="dcterms:W3CDTF">2025-09-29T03:58:54Z</dcterms:created>
  <dcterms:modified xsi:type="dcterms:W3CDTF">2025-09-29T10:21:18Z</dcterms:modified>
</cp:coreProperties>
</file>